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2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79" r:id="rId15"/>
    <p:sldId id="278" r:id="rId16"/>
    <p:sldId id="269" r:id="rId17"/>
    <p:sldId id="270" r:id="rId18"/>
    <p:sldId id="271" r:id="rId19"/>
    <p:sldId id="272" r:id="rId20"/>
    <p:sldId id="273" r:id="rId21"/>
    <p:sldId id="280" r:id="rId22"/>
    <p:sldId id="274" r:id="rId23"/>
    <p:sldId id="275" r:id="rId24"/>
    <p:sldId id="276" r:id="rId25"/>
    <p:sldId id="277" r:id="rId26"/>
  </p:sldIdLst>
  <p:sldSz cx="9144000" cy="5143500" type="screen16x9"/>
  <p:notesSz cx="9144000" cy="51435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29" roundtripDataSignature="AMtx7mhN4smfFueBOQeE8gE6qex6tPi6Qg=="/>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38DA4D5-88AA-4F19-B68D-10750A75B97D}">
  <a:tblStyle styleId="{C38DA4D5-88AA-4F19-B68D-10750A75B97D}" styleName="Table_0">
    <a:wholeTbl>
      <a:tcTxStyle b="off" i="off">
        <a:font>
          <a:latin typeface="Calibri"/>
          <a:ea typeface="Calibri"/>
          <a:cs typeface="Calibri"/>
        </a:font>
        <a:schemeClr val="dk1"/>
      </a:tcTxStyle>
      <a:tcStyle>
        <a:tcBdr>
          <a:left>
            <a:ln w="12700" cap="flat" cmpd="sng">
              <a:solidFill>
                <a:schemeClr val="dk1"/>
              </a:solidFill>
              <a:prstDash val="solid"/>
              <a:round/>
              <a:headEnd type="none" w="sm" len="sm"/>
              <a:tailEnd type="none" w="sm" len="sm"/>
            </a:ln>
          </a:left>
          <a:right>
            <a:ln w="12700" cap="flat" cmpd="sng">
              <a:solidFill>
                <a:schemeClr val="dk1"/>
              </a:solidFill>
              <a:prstDash val="solid"/>
              <a:round/>
              <a:headEnd type="none" w="sm" len="sm"/>
              <a:tailEnd type="none" w="sm" len="sm"/>
            </a:ln>
          </a:right>
          <a:top>
            <a:ln w="12700" cap="flat" cmpd="sng">
              <a:solidFill>
                <a:schemeClr val="dk1"/>
              </a:solidFill>
              <a:prstDash val="solid"/>
              <a:round/>
              <a:headEnd type="none" w="sm" len="sm"/>
              <a:tailEnd type="none" w="sm" len="sm"/>
            </a:ln>
          </a:top>
          <a:bottom>
            <a:ln w="12700" cap="flat" cmpd="sng">
              <a:solidFill>
                <a:schemeClr val="dk1"/>
              </a:solidFill>
              <a:prstDash val="solid"/>
              <a:round/>
              <a:headEnd type="none" w="sm" len="sm"/>
              <a:tailEnd type="none" w="sm" len="sm"/>
            </a:ln>
          </a:bottom>
          <a:insideH>
            <a:ln w="12700" cap="flat" cmpd="sng">
              <a:solidFill>
                <a:schemeClr val="dk1"/>
              </a:solidFill>
              <a:prstDash val="solid"/>
              <a:round/>
              <a:headEnd type="none" w="sm" len="sm"/>
              <a:tailEnd type="none" w="sm" len="sm"/>
            </a:ln>
          </a:insideH>
          <a:insideV>
            <a:ln w="12700" cap="flat" cmpd="sng">
              <a:solidFill>
                <a:schemeClr val="dk1"/>
              </a:solidFill>
              <a:prstDash val="solid"/>
              <a:round/>
              <a:headEnd type="none" w="sm" len="sm"/>
              <a:tailEnd type="none" w="sm" len="sm"/>
            </a:ln>
          </a:insideV>
        </a:tcBdr>
        <a:fill>
          <a:solidFill>
            <a:srgbClr val="FFFFFF">
              <a:alpha val="0"/>
            </a:srgbClr>
          </a:solidFill>
        </a:fill>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5" d="100"/>
          <a:sy n="115" d="100"/>
        </p:scale>
        <p:origin x="514" y="67"/>
      </p:cViewPr>
      <p:guideLst>
        <p:guide orient="horz" pos="2880"/>
        <p:guide pos="216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customschemas.google.com/relationships/presentationmetadata" Target="meta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3962400" cy="25717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5180013" y="0"/>
            <a:ext cx="3962400" cy="257175"/>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028950" y="642938"/>
            <a:ext cx="3086100" cy="17367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914400" y="2474913"/>
            <a:ext cx="7315200" cy="20256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4886325"/>
            <a:ext cx="3962400" cy="257175"/>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5180013" y="4886325"/>
            <a:ext cx="3962400" cy="257175"/>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IN"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
        <p:cNvGrpSpPr/>
        <p:nvPr/>
      </p:nvGrpSpPr>
      <p:grpSpPr>
        <a:xfrm>
          <a:off x="0" y="0"/>
          <a:ext cx="0" cy="0"/>
          <a:chOff x="0" y="0"/>
          <a:chExt cx="0" cy="0"/>
        </a:xfrm>
      </p:grpSpPr>
      <p:sp>
        <p:nvSpPr>
          <p:cNvPr id="44" name="Google Shape;44;p1:notes"/>
          <p:cNvSpPr txBox="1">
            <a:spLocks noGrp="1"/>
          </p:cNvSpPr>
          <p:nvPr>
            <p:ph type="body" idx="1"/>
          </p:nvPr>
        </p:nvSpPr>
        <p:spPr>
          <a:xfrm>
            <a:off x="914400" y="2474913"/>
            <a:ext cx="7315200" cy="20256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 name="Google Shape;45;p1:notes"/>
          <p:cNvSpPr>
            <a:spLocks noGrp="1" noRot="1" noChangeAspect="1"/>
          </p:cNvSpPr>
          <p:nvPr>
            <p:ph type="sldImg" idx="2"/>
          </p:nvPr>
        </p:nvSpPr>
        <p:spPr>
          <a:xfrm>
            <a:off x="3028950" y="642938"/>
            <a:ext cx="3086100" cy="17367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p10:notes"/>
          <p:cNvSpPr txBox="1">
            <a:spLocks noGrp="1"/>
          </p:cNvSpPr>
          <p:nvPr>
            <p:ph type="body" idx="1"/>
          </p:nvPr>
        </p:nvSpPr>
        <p:spPr>
          <a:xfrm>
            <a:off x="914400" y="2474913"/>
            <a:ext cx="7315200" cy="20256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9" name="Google Shape;159;p10:notes"/>
          <p:cNvSpPr>
            <a:spLocks noGrp="1" noRot="1" noChangeAspect="1"/>
          </p:cNvSpPr>
          <p:nvPr>
            <p:ph type="sldImg" idx="2"/>
          </p:nvPr>
        </p:nvSpPr>
        <p:spPr>
          <a:xfrm>
            <a:off x="3028950" y="642938"/>
            <a:ext cx="3086100" cy="17367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p11:notes"/>
          <p:cNvSpPr txBox="1">
            <a:spLocks noGrp="1"/>
          </p:cNvSpPr>
          <p:nvPr>
            <p:ph type="body" idx="1"/>
          </p:nvPr>
        </p:nvSpPr>
        <p:spPr>
          <a:xfrm>
            <a:off x="914400" y="2474913"/>
            <a:ext cx="7315200" cy="20256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1" name="Google Shape;171;p11:notes"/>
          <p:cNvSpPr>
            <a:spLocks noGrp="1" noRot="1" noChangeAspect="1"/>
          </p:cNvSpPr>
          <p:nvPr>
            <p:ph type="sldImg" idx="2"/>
          </p:nvPr>
        </p:nvSpPr>
        <p:spPr>
          <a:xfrm>
            <a:off x="3028950" y="642938"/>
            <a:ext cx="3086100" cy="17367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p12:notes"/>
          <p:cNvSpPr txBox="1">
            <a:spLocks noGrp="1"/>
          </p:cNvSpPr>
          <p:nvPr>
            <p:ph type="body" idx="1"/>
          </p:nvPr>
        </p:nvSpPr>
        <p:spPr>
          <a:xfrm>
            <a:off x="914400" y="2474913"/>
            <a:ext cx="7315200" cy="20256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3" name="Google Shape;183;p12:notes"/>
          <p:cNvSpPr>
            <a:spLocks noGrp="1" noRot="1" noChangeAspect="1"/>
          </p:cNvSpPr>
          <p:nvPr>
            <p:ph type="sldImg" idx="2"/>
          </p:nvPr>
        </p:nvSpPr>
        <p:spPr>
          <a:xfrm>
            <a:off x="3028950" y="642938"/>
            <a:ext cx="3086100" cy="17367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p13:notes"/>
          <p:cNvSpPr txBox="1">
            <a:spLocks noGrp="1"/>
          </p:cNvSpPr>
          <p:nvPr>
            <p:ph type="body" idx="1"/>
          </p:nvPr>
        </p:nvSpPr>
        <p:spPr>
          <a:xfrm>
            <a:off x="914400" y="2474913"/>
            <a:ext cx="7315200" cy="20256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5" name="Google Shape;195;p13:notes"/>
          <p:cNvSpPr>
            <a:spLocks noGrp="1" noRot="1" noChangeAspect="1"/>
          </p:cNvSpPr>
          <p:nvPr>
            <p:ph type="sldImg" idx="2"/>
          </p:nvPr>
        </p:nvSpPr>
        <p:spPr>
          <a:xfrm>
            <a:off x="3028950" y="642938"/>
            <a:ext cx="3086100" cy="17367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p13:notes"/>
          <p:cNvSpPr txBox="1">
            <a:spLocks noGrp="1"/>
          </p:cNvSpPr>
          <p:nvPr>
            <p:ph type="body" idx="1"/>
          </p:nvPr>
        </p:nvSpPr>
        <p:spPr>
          <a:xfrm>
            <a:off x="914400" y="2474913"/>
            <a:ext cx="7315200" cy="20256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5" name="Google Shape;195;p13:notes"/>
          <p:cNvSpPr>
            <a:spLocks noGrp="1" noRot="1" noChangeAspect="1"/>
          </p:cNvSpPr>
          <p:nvPr>
            <p:ph type="sldImg" idx="2"/>
          </p:nvPr>
        </p:nvSpPr>
        <p:spPr>
          <a:xfrm>
            <a:off x="3028950" y="642938"/>
            <a:ext cx="3086100" cy="17367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914212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p13:notes"/>
          <p:cNvSpPr txBox="1">
            <a:spLocks noGrp="1"/>
          </p:cNvSpPr>
          <p:nvPr>
            <p:ph type="body" idx="1"/>
          </p:nvPr>
        </p:nvSpPr>
        <p:spPr>
          <a:xfrm>
            <a:off x="914400" y="2474913"/>
            <a:ext cx="7315200" cy="20256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5" name="Google Shape;195;p13:notes"/>
          <p:cNvSpPr>
            <a:spLocks noGrp="1" noRot="1" noChangeAspect="1"/>
          </p:cNvSpPr>
          <p:nvPr>
            <p:ph type="sldImg" idx="2"/>
          </p:nvPr>
        </p:nvSpPr>
        <p:spPr>
          <a:xfrm>
            <a:off x="3028950" y="642938"/>
            <a:ext cx="3086100" cy="17367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855305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14:notes"/>
          <p:cNvSpPr txBox="1">
            <a:spLocks noGrp="1"/>
          </p:cNvSpPr>
          <p:nvPr>
            <p:ph type="body" idx="1"/>
          </p:nvPr>
        </p:nvSpPr>
        <p:spPr>
          <a:xfrm>
            <a:off x="914400" y="2474913"/>
            <a:ext cx="7315200" cy="20256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7" name="Google Shape;207;p14:notes"/>
          <p:cNvSpPr>
            <a:spLocks noGrp="1" noRot="1" noChangeAspect="1"/>
          </p:cNvSpPr>
          <p:nvPr>
            <p:ph type="sldImg" idx="2"/>
          </p:nvPr>
        </p:nvSpPr>
        <p:spPr>
          <a:xfrm>
            <a:off x="3028950" y="642938"/>
            <a:ext cx="3086100" cy="17367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15:notes"/>
          <p:cNvSpPr txBox="1">
            <a:spLocks noGrp="1"/>
          </p:cNvSpPr>
          <p:nvPr>
            <p:ph type="body" idx="1"/>
          </p:nvPr>
        </p:nvSpPr>
        <p:spPr>
          <a:xfrm>
            <a:off x="914400" y="2474913"/>
            <a:ext cx="7315200" cy="20256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1" name="Google Shape;221;p15:notes"/>
          <p:cNvSpPr>
            <a:spLocks noGrp="1" noRot="1" noChangeAspect="1"/>
          </p:cNvSpPr>
          <p:nvPr>
            <p:ph type="sldImg" idx="2"/>
          </p:nvPr>
        </p:nvSpPr>
        <p:spPr>
          <a:xfrm>
            <a:off x="3028950" y="642938"/>
            <a:ext cx="3086100" cy="17367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p16:notes"/>
          <p:cNvSpPr txBox="1">
            <a:spLocks noGrp="1"/>
          </p:cNvSpPr>
          <p:nvPr>
            <p:ph type="body" idx="1"/>
          </p:nvPr>
        </p:nvSpPr>
        <p:spPr>
          <a:xfrm>
            <a:off x="914400" y="2474913"/>
            <a:ext cx="7315200" cy="20256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4" name="Google Shape;244;p16:notes"/>
          <p:cNvSpPr>
            <a:spLocks noGrp="1" noRot="1" noChangeAspect="1"/>
          </p:cNvSpPr>
          <p:nvPr>
            <p:ph type="sldImg" idx="2"/>
          </p:nvPr>
        </p:nvSpPr>
        <p:spPr>
          <a:xfrm>
            <a:off x="3028950" y="642938"/>
            <a:ext cx="3086100" cy="17367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p17:notes"/>
          <p:cNvSpPr txBox="1">
            <a:spLocks noGrp="1"/>
          </p:cNvSpPr>
          <p:nvPr>
            <p:ph type="body" idx="1"/>
          </p:nvPr>
        </p:nvSpPr>
        <p:spPr>
          <a:xfrm>
            <a:off x="914400" y="2474913"/>
            <a:ext cx="7315200" cy="20256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7" name="Google Shape;267;p17:notes"/>
          <p:cNvSpPr>
            <a:spLocks noGrp="1" noRot="1" noChangeAspect="1"/>
          </p:cNvSpPr>
          <p:nvPr>
            <p:ph type="sldImg" idx="2"/>
          </p:nvPr>
        </p:nvSpPr>
        <p:spPr>
          <a:xfrm>
            <a:off x="3028950" y="642938"/>
            <a:ext cx="3086100" cy="17367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p2:notes"/>
          <p:cNvSpPr txBox="1">
            <a:spLocks noGrp="1"/>
          </p:cNvSpPr>
          <p:nvPr>
            <p:ph type="body" idx="1"/>
          </p:nvPr>
        </p:nvSpPr>
        <p:spPr>
          <a:xfrm>
            <a:off x="914400" y="2474913"/>
            <a:ext cx="7315200" cy="20256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1" name="Google Shape;61;p2:notes"/>
          <p:cNvSpPr>
            <a:spLocks noGrp="1" noRot="1" noChangeAspect="1"/>
          </p:cNvSpPr>
          <p:nvPr>
            <p:ph type="sldImg" idx="2"/>
          </p:nvPr>
        </p:nvSpPr>
        <p:spPr>
          <a:xfrm>
            <a:off x="3028950" y="642938"/>
            <a:ext cx="3086100" cy="17367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p18:notes"/>
          <p:cNvSpPr txBox="1">
            <a:spLocks noGrp="1"/>
          </p:cNvSpPr>
          <p:nvPr>
            <p:ph type="body" idx="1"/>
          </p:nvPr>
        </p:nvSpPr>
        <p:spPr>
          <a:xfrm>
            <a:off x="914400" y="2474913"/>
            <a:ext cx="7315200" cy="20256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5" name="Google Shape;285;p18:notes"/>
          <p:cNvSpPr>
            <a:spLocks noGrp="1" noRot="1" noChangeAspect="1"/>
          </p:cNvSpPr>
          <p:nvPr>
            <p:ph type="sldImg" idx="2"/>
          </p:nvPr>
        </p:nvSpPr>
        <p:spPr>
          <a:xfrm>
            <a:off x="3028950" y="642938"/>
            <a:ext cx="3086100" cy="17367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p18:notes"/>
          <p:cNvSpPr txBox="1">
            <a:spLocks noGrp="1"/>
          </p:cNvSpPr>
          <p:nvPr>
            <p:ph type="body" idx="1"/>
          </p:nvPr>
        </p:nvSpPr>
        <p:spPr>
          <a:xfrm>
            <a:off x="914400" y="2474913"/>
            <a:ext cx="7315200" cy="20256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5" name="Google Shape;285;p18:notes"/>
          <p:cNvSpPr>
            <a:spLocks noGrp="1" noRot="1" noChangeAspect="1"/>
          </p:cNvSpPr>
          <p:nvPr>
            <p:ph type="sldImg" idx="2"/>
          </p:nvPr>
        </p:nvSpPr>
        <p:spPr>
          <a:xfrm>
            <a:off x="3028950" y="642938"/>
            <a:ext cx="3086100" cy="17367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824226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p19:notes"/>
          <p:cNvSpPr txBox="1">
            <a:spLocks noGrp="1"/>
          </p:cNvSpPr>
          <p:nvPr>
            <p:ph type="body" idx="1"/>
          </p:nvPr>
        </p:nvSpPr>
        <p:spPr>
          <a:xfrm>
            <a:off x="914400" y="2474913"/>
            <a:ext cx="7315200" cy="20256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7" name="Google Shape;297;p19:notes"/>
          <p:cNvSpPr>
            <a:spLocks noGrp="1" noRot="1" noChangeAspect="1"/>
          </p:cNvSpPr>
          <p:nvPr>
            <p:ph type="sldImg" idx="2"/>
          </p:nvPr>
        </p:nvSpPr>
        <p:spPr>
          <a:xfrm>
            <a:off x="3028950" y="642938"/>
            <a:ext cx="3086100" cy="17367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p20:notes"/>
          <p:cNvSpPr txBox="1">
            <a:spLocks noGrp="1"/>
          </p:cNvSpPr>
          <p:nvPr>
            <p:ph type="body" idx="1"/>
          </p:nvPr>
        </p:nvSpPr>
        <p:spPr>
          <a:xfrm>
            <a:off x="914400" y="2474913"/>
            <a:ext cx="7315200" cy="20256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9" name="Google Shape;309;p20:notes"/>
          <p:cNvSpPr>
            <a:spLocks noGrp="1" noRot="1" noChangeAspect="1"/>
          </p:cNvSpPr>
          <p:nvPr>
            <p:ph type="sldImg" idx="2"/>
          </p:nvPr>
        </p:nvSpPr>
        <p:spPr>
          <a:xfrm>
            <a:off x="3028950" y="642938"/>
            <a:ext cx="3086100" cy="17367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p21:notes"/>
          <p:cNvSpPr txBox="1">
            <a:spLocks noGrp="1"/>
          </p:cNvSpPr>
          <p:nvPr>
            <p:ph type="body" idx="1"/>
          </p:nvPr>
        </p:nvSpPr>
        <p:spPr>
          <a:xfrm>
            <a:off x="914400" y="2474913"/>
            <a:ext cx="7315200" cy="20256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1" name="Google Shape;321;p21:notes"/>
          <p:cNvSpPr>
            <a:spLocks noGrp="1" noRot="1" noChangeAspect="1"/>
          </p:cNvSpPr>
          <p:nvPr>
            <p:ph type="sldImg" idx="2"/>
          </p:nvPr>
        </p:nvSpPr>
        <p:spPr>
          <a:xfrm>
            <a:off x="3028950" y="642938"/>
            <a:ext cx="3086100" cy="17367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p22:notes"/>
          <p:cNvSpPr txBox="1">
            <a:spLocks noGrp="1"/>
          </p:cNvSpPr>
          <p:nvPr>
            <p:ph type="body" idx="1"/>
          </p:nvPr>
        </p:nvSpPr>
        <p:spPr>
          <a:xfrm>
            <a:off x="914400" y="2474913"/>
            <a:ext cx="7315200" cy="20256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3" name="Google Shape;333;p22:notes"/>
          <p:cNvSpPr>
            <a:spLocks noGrp="1" noRot="1" noChangeAspect="1"/>
          </p:cNvSpPr>
          <p:nvPr>
            <p:ph type="sldImg" idx="2"/>
          </p:nvPr>
        </p:nvSpPr>
        <p:spPr>
          <a:xfrm>
            <a:off x="3028950" y="642938"/>
            <a:ext cx="3086100" cy="17367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p3:notes"/>
          <p:cNvSpPr txBox="1">
            <a:spLocks noGrp="1"/>
          </p:cNvSpPr>
          <p:nvPr>
            <p:ph type="body" idx="1"/>
          </p:nvPr>
        </p:nvSpPr>
        <p:spPr>
          <a:xfrm>
            <a:off x="914400" y="2474913"/>
            <a:ext cx="7315200" cy="20256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4" name="Google Shape;74;p3:notes"/>
          <p:cNvSpPr>
            <a:spLocks noGrp="1" noRot="1" noChangeAspect="1"/>
          </p:cNvSpPr>
          <p:nvPr>
            <p:ph type="sldImg" idx="2"/>
          </p:nvPr>
        </p:nvSpPr>
        <p:spPr>
          <a:xfrm>
            <a:off x="3028950" y="642938"/>
            <a:ext cx="3086100" cy="17367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4:notes"/>
          <p:cNvSpPr txBox="1">
            <a:spLocks noGrp="1"/>
          </p:cNvSpPr>
          <p:nvPr>
            <p:ph type="body" idx="1"/>
          </p:nvPr>
        </p:nvSpPr>
        <p:spPr>
          <a:xfrm>
            <a:off x="914400" y="2474913"/>
            <a:ext cx="7315200" cy="20256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6" name="Google Shape;86;p4:notes"/>
          <p:cNvSpPr>
            <a:spLocks noGrp="1" noRot="1" noChangeAspect="1"/>
          </p:cNvSpPr>
          <p:nvPr>
            <p:ph type="sldImg" idx="2"/>
          </p:nvPr>
        </p:nvSpPr>
        <p:spPr>
          <a:xfrm>
            <a:off x="3028950" y="642938"/>
            <a:ext cx="3086100" cy="17367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5:notes"/>
          <p:cNvSpPr txBox="1">
            <a:spLocks noGrp="1"/>
          </p:cNvSpPr>
          <p:nvPr>
            <p:ph type="body" idx="1"/>
          </p:nvPr>
        </p:nvSpPr>
        <p:spPr>
          <a:xfrm>
            <a:off x="914400" y="2474913"/>
            <a:ext cx="7315200" cy="20256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8" name="Google Shape;98;p5:notes"/>
          <p:cNvSpPr>
            <a:spLocks noGrp="1" noRot="1" noChangeAspect="1"/>
          </p:cNvSpPr>
          <p:nvPr>
            <p:ph type="sldImg" idx="2"/>
          </p:nvPr>
        </p:nvSpPr>
        <p:spPr>
          <a:xfrm>
            <a:off x="3028950" y="642938"/>
            <a:ext cx="3086100" cy="17367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p6:notes"/>
          <p:cNvSpPr txBox="1">
            <a:spLocks noGrp="1"/>
          </p:cNvSpPr>
          <p:nvPr>
            <p:ph type="body" idx="1"/>
          </p:nvPr>
        </p:nvSpPr>
        <p:spPr>
          <a:xfrm>
            <a:off x="914400" y="2474913"/>
            <a:ext cx="7315200" cy="20256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0" name="Google Shape;110;p6:notes"/>
          <p:cNvSpPr>
            <a:spLocks noGrp="1" noRot="1" noChangeAspect="1"/>
          </p:cNvSpPr>
          <p:nvPr>
            <p:ph type="sldImg" idx="2"/>
          </p:nvPr>
        </p:nvSpPr>
        <p:spPr>
          <a:xfrm>
            <a:off x="3028950" y="642938"/>
            <a:ext cx="3086100" cy="17367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7:notes"/>
          <p:cNvSpPr>
            <a:spLocks noGrp="1" noRot="1" noChangeAspect="1"/>
          </p:cNvSpPr>
          <p:nvPr>
            <p:ph type="sldImg" idx="2"/>
          </p:nvPr>
        </p:nvSpPr>
        <p:spPr>
          <a:xfrm>
            <a:off x="3028950" y="642938"/>
            <a:ext cx="3086100" cy="17367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2" name="Google Shape;122;p7:notes"/>
          <p:cNvSpPr txBox="1">
            <a:spLocks noGrp="1"/>
          </p:cNvSpPr>
          <p:nvPr>
            <p:ph type="body" idx="1"/>
          </p:nvPr>
        </p:nvSpPr>
        <p:spPr>
          <a:xfrm>
            <a:off x="914400" y="2474913"/>
            <a:ext cx="7315200" cy="20256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3" name="Google Shape;123;p7:notes"/>
          <p:cNvSpPr txBox="1">
            <a:spLocks noGrp="1"/>
          </p:cNvSpPr>
          <p:nvPr>
            <p:ph type="sldNum" idx="12"/>
          </p:nvPr>
        </p:nvSpPr>
        <p:spPr>
          <a:xfrm>
            <a:off x="5180013" y="4886325"/>
            <a:ext cx="3962400" cy="257175"/>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IN"/>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p8:notes"/>
          <p:cNvSpPr txBox="1">
            <a:spLocks noGrp="1"/>
          </p:cNvSpPr>
          <p:nvPr>
            <p:ph type="body" idx="1"/>
          </p:nvPr>
        </p:nvSpPr>
        <p:spPr>
          <a:xfrm>
            <a:off x="914400" y="2474913"/>
            <a:ext cx="7315200" cy="20256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5" name="Google Shape;135;p8:notes"/>
          <p:cNvSpPr>
            <a:spLocks noGrp="1" noRot="1" noChangeAspect="1"/>
          </p:cNvSpPr>
          <p:nvPr>
            <p:ph type="sldImg" idx="2"/>
          </p:nvPr>
        </p:nvSpPr>
        <p:spPr>
          <a:xfrm>
            <a:off x="3028950" y="642938"/>
            <a:ext cx="3086100" cy="17367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p9:notes"/>
          <p:cNvSpPr txBox="1">
            <a:spLocks noGrp="1"/>
          </p:cNvSpPr>
          <p:nvPr>
            <p:ph type="body" idx="1"/>
          </p:nvPr>
        </p:nvSpPr>
        <p:spPr>
          <a:xfrm>
            <a:off x="914400" y="2474913"/>
            <a:ext cx="7315200" cy="20256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7" name="Google Shape;147;p9:notes"/>
          <p:cNvSpPr>
            <a:spLocks noGrp="1" noRot="1" noChangeAspect="1"/>
          </p:cNvSpPr>
          <p:nvPr>
            <p:ph type="sldImg" idx="2"/>
          </p:nvPr>
        </p:nvSpPr>
        <p:spPr>
          <a:xfrm>
            <a:off x="3028950" y="642938"/>
            <a:ext cx="3086100" cy="17367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5"/>
        <p:cNvGrpSpPr/>
        <p:nvPr/>
      </p:nvGrpSpPr>
      <p:grpSpPr>
        <a:xfrm>
          <a:off x="0" y="0"/>
          <a:ext cx="0" cy="0"/>
          <a:chOff x="0" y="0"/>
          <a:chExt cx="0" cy="0"/>
        </a:xfrm>
      </p:grpSpPr>
      <p:sp>
        <p:nvSpPr>
          <p:cNvPr id="16" name="Google Shape;16;p24"/>
          <p:cNvSpPr txBox="1">
            <a:spLocks noGrp="1"/>
          </p:cNvSpPr>
          <p:nvPr>
            <p:ph type="title"/>
          </p:nvPr>
        </p:nvSpPr>
        <p:spPr>
          <a:xfrm>
            <a:off x="3084327" y="271920"/>
            <a:ext cx="2975345" cy="452755"/>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sz="2800" b="1" i="0">
                <a:solidFill>
                  <a:schemeClr val="dk1"/>
                </a:solidFill>
                <a:latin typeface="Times New Roman"/>
                <a:ea typeface="Times New Roman"/>
                <a:cs typeface="Times New Roman"/>
                <a:sym typeface="Times New Roman"/>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24"/>
          <p:cNvSpPr txBox="1">
            <a:spLocks noGrp="1"/>
          </p:cNvSpPr>
          <p:nvPr>
            <p:ph type="body" idx="1"/>
          </p:nvPr>
        </p:nvSpPr>
        <p:spPr>
          <a:xfrm>
            <a:off x="688339" y="998474"/>
            <a:ext cx="7767320" cy="3226435"/>
          </a:xfrm>
          <a:prstGeom prst="rect">
            <a:avLst/>
          </a:prstGeom>
          <a:noFill/>
          <a:ln>
            <a:noFill/>
          </a:ln>
        </p:spPr>
        <p:txBody>
          <a:bodyPr spcFirstLastPara="1" wrap="square" lIns="0" tIns="0" rIns="0" bIns="0" anchor="t" anchorCtr="0">
            <a:spAutoFit/>
          </a:bodyPr>
          <a:lstStyle>
            <a:lvl1pPr marL="457200" lvl="0" indent="-228600" algn="l">
              <a:spcBef>
                <a:spcPts val="0"/>
              </a:spcBef>
              <a:spcAft>
                <a:spcPts val="0"/>
              </a:spcAft>
              <a:buSzPts val="1400"/>
              <a:buNone/>
              <a:defRPr sz="1400" b="1" i="0">
                <a:solidFill>
                  <a:schemeClr val="dk1"/>
                </a:solidFill>
                <a:latin typeface="Times New Roman"/>
                <a:ea typeface="Times New Roman"/>
                <a:cs typeface="Times New Roman"/>
                <a:sym typeface="Times New Roman"/>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18" name="Google Shape;18;p24"/>
          <p:cNvSpPr txBox="1">
            <a:spLocks noGrp="1"/>
          </p:cNvSpPr>
          <p:nvPr>
            <p:ph type="ftr" idx="11"/>
          </p:nvPr>
        </p:nvSpPr>
        <p:spPr>
          <a:xfrm>
            <a:off x="3108960" y="4783455"/>
            <a:ext cx="2926080" cy="257175"/>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24"/>
          <p:cNvSpPr txBox="1">
            <a:spLocks noGrp="1"/>
          </p:cNvSpPr>
          <p:nvPr>
            <p:ph type="dt" idx="10"/>
          </p:nvPr>
        </p:nvSpPr>
        <p:spPr>
          <a:xfrm>
            <a:off x="457200" y="4783455"/>
            <a:ext cx="2103120" cy="257175"/>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24"/>
          <p:cNvSpPr txBox="1">
            <a:spLocks noGrp="1"/>
          </p:cNvSpPr>
          <p:nvPr>
            <p:ph type="sldNum" idx="12"/>
          </p:nvPr>
        </p:nvSpPr>
        <p:spPr>
          <a:xfrm>
            <a:off x="6583680" y="4783455"/>
            <a:ext cx="2103120" cy="257175"/>
          </a:xfrm>
          <a:prstGeom prst="rect">
            <a:avLst/>
          </a:prstGeom>
          <a:noFill/>
          <a:ln>
            <a:noFill/>
          </a:ln>
        </p:spPr>
        <p:txBody>
          <a:bodyPr spcFirstLastPara="1" wrap="square" lIns="0" tIns="0" rIns="0" bIns="0" anchor="t" anchorCtr="0">
            <a:sp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IN"/>
              <a:t>‹#›</a:t>
            </a:fld>
            <a:endParaRPr sz="1800" b="0" i="0" u="none" strike="noStrike" cap="none">
              <a:latin typeface="Calibri"/>
              <a:ea typeface="Calibri"/>
              <a:cs typeface="Calibri"/>
              <a:sym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21"/>
        <p:cNvGrpSpPr/>
        <p:nvPr/>
      </p:nvGrpSpPr>
      <p:grpSpPr>
        <a:xfrm>
          <a:off x="0" y="0"/>
          <a:ext cx="0" cy="0"/>
          <a:chOff x="0" y="0"/>
          <a:chExt cx="0" cy="0"/>
        </a:xfrm>
      </p:grpSpPr>
      <p:sp>
        <p:nvSpPr>
          <p:cNvPr id="22" name="Google Shape;22;p25"/>
          <p:cNvSpPr txBox="1">
            <a:spLocks noGrp="1"/>
          </p:cNvSpPr>
          <p:nvPr>
            <p:ph type="title"/>
          </p:nvPr>
        </p:nvSpPr>
        <p:spPr>
          <a:xfrm>
            <a:off x="3084327" y="271920"/>
            <a:ext cx="2975345" cy="452755"/>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sz="2800" b="1" i="0">
                <a:solidFill>
                  <a:schemeClr val="dk1"/>
                </a:solidFill>
                <a:latin typeface="Times New Roman"/>
                <a:ea typeface="Times New Roman"/>
                <a:cs typeface="Times New Roman"/>
                <a:sym typeface="Times New Roman"/>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25"/>
          <p:cNvSpPr txBox="1">
            <a:spLocks noGrp="1"/>
          </p:cNvSpPr>
          <p:nvPr>
            <p:ph type="ftr" idx="11"/>
          </p:nvPr>
        </p:nvSpPr>
        <p:spPr>
          <a:xfrm>
            <a:off x="3108960" y="4783455"/>
            <a:ext cx="2926080" cy="257175"/>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 name="Google Shape;24;p25"/>
          <p:cNvSpPr txBox="1">
            <a:spLocks noGrp="1"/>
          </p:cNvSpPr>
          <p:nvPr>
            <p:ph type="dt" idx="10"/>
          </p:nvPr>
        </p:nvSpPr>
        <p:spPr>
          <a:xfrm>
            <a:off x="457200" y="4783455"/>
            <a:ext cx="2103120" cy="257175"/>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25"/>
          <p:cNvSpPr txBox="1">
            <a:spLocks noGrp="1"/>
          </p:cNvSpPr>
          <p:nvPr>
            <p:ph type="sldNum" idx="12"/>
          </p:nvPr>
        </p:nvSpPr>
        <p:spPr>
          <a:xfrm>
            <a:off x="6583680" y="4783455"/>
            <a:ext cx="2103120" cy="257175"/>
          </a:xfrm>
          <a:prstGeom prst="rect">
            <a:avLst/>
          </a:prstGeom>
          <a:noFill/>
          <a:ln>
            <a:noFill/>
          </a:ln>
        </p:spPr>
        <p:txBody>
          <a:bodyPr spcFirstLastPara="1" wrap="square" lIns="0" tIns="0" rIns="0" bIns="0" anchor="t" anchorCtr="0">
            <a:sp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IN"/>
              <a:t>‹#›</a:t>
            </a:fld>
            <a:endParaRPr sz="1800">
              <a:latin typeface="Calibri"/>
              <a:ea typeface="Calibri"/>
              <a:cs typeface="Calibri"/>
              <a:sym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26"/>
        <p:cNvGrpSpPr/>
        <p:nvPr/>
      </p:nvGrpSpPr>
      <p:grpSpPr>
        <a:xfrm>
          <a:off x="0" y="0"/>
          <a:ext cx="0" cy="0"/>
          <a:chOff x="0" y="0"/>
          <a:chExt cx="0" cy="0"/>
        </a:xfrm>
      </p:grpSpPr>
      <p:sp>
        <p:nvSpPr>
          <p:cNvPr id="27" name="Google Shape;27;p26"/>
          <p:cNvSpPr txBox="1">
            <a:spLocks noGrp="1"/>
          </p:cNvSpPr>
          <p:nvPr>
            <p:ph type="ctrTitle"/>
          </p:nvPr>
        </p:nvSpPr>
        <p:spPr>
          <a:xfrm>
            <a:off x="685800" y="1594485"/>
            <a:ext cx="7772400" cy="1080135"/>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8" name="Google Shape;28;p26"/>
          <p:cNvSpPr txBox="1">
            <a:spLocks noGrp="1"/>
          </p:cNvSpPr>
          <p:nvPr>
            <p:ph type="subTitle" idx="1"/>
          </p:nvPr>
        </p:nvSpPr>
        <p:spPr>
          <a:xfrm>
            <a:off x="1371600" y="2880360"/>
            <a:ext cx="6400800" cy="1285875"/>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26"/>
          <p:cNvSpPr txBox="1">
            <a:spLocks noGrp="1"/>
          </p:cNvSpPr>
          <p:nvPr>
            <p:ph type="ftr" idx="11"/>
          </p:nvPr>
        </p:nvSpPr>
        <p:spPr>
          <a:xfrm>
            <a:off x="3108960" y="4783455"/>
            <a:ext cx="2926080" cy="257175"/>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26"/>
          <p:cNvSpPr txBox="1">
            <a:spLocks noGrp="1"/>
          </p:cNvSpPr>
          <p:nvPr>
            <p:ph type="dt" idx="10"/>
          </p:nvPr>
        </p:nvSpPr>
        <p:spPr>
          <a:xfrm>
            <a:off x="457200" y="4783455"/>
            <a:ext cx="2103120" cy="257175"/>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26"/>
          <p:cNvSpPr txBox="1">
            <a:spLocks noGrp="1"/>
          </p:cNvSpPr>
          <p:nvPr>
            <p:ph type="sldNum" idx="12"/>
          </p:nvPr>
        </p:nvSpPr>
        <p:spPr>
          <a:xfrm>
            <a:off x="6583680" y="4783455"/>
            <a:ext cx="2103120" cy="257175"/>
          </a:xfrm>
          <a:prstGeom prst="rect">
            <a:avLst/>
          </a:prstGeom>
          <a:noFill/>
          <a:ln>
            <a:noFill/>
          </a:ln>
        </p:spPr>
        <p:txBody>
          <a:bodyPr spcFirstLastPara="1" wrap="square" lIns="0" tIns="0" rIns="0" bIns="0" anchor="t" anchorCtr="0">
            <a:sp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IN"/>
              <a:t>‹#›</a:t>
            </a:fld>
            <a:endParaRPr sz="1800">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32"/>
        <p:cNvGrpSpPr/>
        <p:nvPr/>
      </p:nvGrpSpPr>
      <p:grpSpPr>
        <a:xfrm>
          <a:off x="0" y="0"/>
          <a:ext cx="0" cy="0"/>
          <a:chOff x="0" y="0"/>
          <a:chExt cx="0" cy="0"/>
        </a:xfrm>
      </p:grpSpPr>
      <p:sp>
        <p:nvSpPr>
          <p:cNvPr id="33" name="Google Shape;33;p27"/>
          <p:cNvSpPr txBox="1">
            <a:spLocks noGrp="1"/>
          </p:cNvSpPr>
          <p:nvPr>
            <p:ph type="title"/>
          </p:nvPr>
        </p:nvSpPr>
        <p:spPr>
          <a:xfrm>
            <a:off x="3084327" y="271920"/>
            <a:ext cx="2975345" cy="452755"/>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sz="2800" b="1" i="0">
                <a:solidFill>
                  <a:schemeClr val="dk1"/>
                </a:solidFill>
                <a:latin typeface="Times New Roman"/>
                <a:ea typeface="Times New Roman"/>
                <a:cs typeface="Times New Roman"/>
                <a:sym typeface="Times New Roman"/>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4" name="Google Shape;34;p27"/>
          <p:cNvSpPr txBox="1">
            <a:spLocks noGrp="1"/>
          </p:cNvSpPr>
          <p:nvPr>
            <p:ph type="body" idx="1"/>
          </p:nvPr>
        </p:nvSpPr>
        <p:spPr>
          <a:xfrm>
            <a:off x="457200" y="1183005"/>
            <a:ext cx="3977640" cy="3394710"/>
          </a:xfrm>
          <a:prstGeom prst="rect">
            <a:avLst/>
          </a:prstGeom>
          <a:noFill/>
          <a:ln>
            <a:noFill/>
          </a:ln>
        </p:spPr>
        <p:txBody>
          <a:bodyPr spcFirstLastPara="1" wrap="square" lIns="0" tIns="0" rIns="0" bIns="0" anchor="t" anchorCtr="0">
            <a:sp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35" name="Google Shape;35;p27"/>
          <p:cNvSpPr txBox="1">
            <a:spLocks noGrp="1"/>
          </p:cNvSpPr>
          <p:nvPr>
            <p:ph type="body" idx="2"/>
          </p:nvPr>
        </p:nvSpPr>
        <p:spPr>
          <a:xfrm>
            <a:off x="4709160" y="1183005"/>
            <a:ext cx="3977640" cy="3394710"/>
          </a:xfrm>
          <a:prstGeom prst="rect">
            <a:avLst/>
          </a:prstGeom>
          <a:noFill/>
          <a:ln>
            <a:noFill/>
          </a:ln>
        </p:spPr>
        <p:txBody>
          <a:bodyPr spcFirstLastPara="1" wrap="square" lIns="0" tIns="0" rIns="0" bIns="0" anchor="t" anchorCtr="0">
            <a:sp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36" name="Google Shape;36;p27"/>
          <p:cNvSpPr txBox="1">
            <a:spLocks noGrp="1"/>
          </p:cNvSpPr>
          <p:nvPr>
            <p:ph type="ftr" idx="11"/>
          </p:nvPr>
        </p:nvSpPr>
        <p:spPr>
          <a:xfrm>
            <a:off x="3108960" y="4783455"/>
            <a:ext cx="2926080" cy="257175"/>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 name="Google Shape;37;p27"/>
          <p:cNvSpPr txBox="1">
            <a:spLocks noGrp="1"/>
          </p:cNvSpPr>
          <p:nvPr>
            <p:ph type="dt" idx="10"/>
          </p:nvPr>
        </p:nvSpPr>
        <p:spPr>
          <a:xfrm>
            <a:off x="457200" y="4783455"/>
            <a:ext cx="2103120" cy="257175"/>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27"/>
          <p:cNvSpPr txBox="1">
            <a:spLocks noGrp="1"/>
          </p:cNvSpPr>
          <p:nvPr>
            <p:ph type="sldNum" idx="12"/>
          </p:nvPr>
        </p:nvSpPr>
        <p:spPr>
          <a:xfrm>
            <a:off x="6583680" y="4783455"/>
            <a:ext cx="2103120" cy="257175"/>
          </a:xfrm>
          <a:prstGeom prst="rect">
            <a:avLst/>
          </a:prstGeom>
          <a:noFill/>
          <a:ln>
            <a:noFill/>
          </a:ln>
        </p:spPr>
        <p:txBody>
          <a:bodyPr spcFirstLastPara="1" wrap="square" lIns="0" tIns="0" rIns="0" bIns="0" anchor="t" anchorCtr="0">
            <a:sp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IN"/>
              <a:t>‹#›</a:t>
            </a:fld>
            <a:endParaRPr sz="1800">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39"/>
        <p:cNvGrpSpPr/>
        <p:nvPr/>
      </p:nvGrpSpPr>
      <p:grpSpPr>
        <a:xfrm>
          <a:off x="0" y="0"/>
          <a:ext cx="0" cy="0"/>
          <a:chOff x="0" y="0"/>
          <a:chExt cx="0" cy="0"/>
        </a:xfrm>
      </p:grpSpPr>
      <p:sp>
        <p:nvSpPr>
          <p:cNvPr id="40" name="Google Shape;40;p28"/>
          <p:cNvSpPr txBox="1">
            <a:spLocks noGrp="1"/>
          </p:cNvSpPr>
          <p:nvPr>
            <p:ph type="ftr" idx="11"/>
          </p:nvPr>
        </p:nvSpPr>
        <p:spPr>
          <a:xfrm>
            <a:off x="3108960" y="4783455"/>
            <a:ext cx="2926080" cy="257175"/>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 name="Google Shape;41;p28"/>
          <p:cNvSpPr txBox="1">
            <a:spLocks noGrp="1"/>
          </p:cNvSpPr>
          <p:nvPr>
            <p:ph type="dt" idx="10"/>
          </p:nvPr>
        </p:nvSpPr>
        <p:spPr>
          <a:xfrm>
            <a:off x="457200" y="4783455"/>
            <a:ext cx="2103120" cy="257175"/>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28"/>
          <p:cNvSpPr txBox="1">
            <a:spLocks noGrp="1"/>
          </p:cNvSpPr>
          <p:nvPr>
            <p:ph type="sldNum" idx="12"/>
          </p:nvPr>
        </p:nvSpPr>
        <p:spPr>
          <a:xfrm>
            <a:off x="6583680" y="4783455"/>
            <a:ext cx="2103120" cy="257175"/>
          </a:xfrm>
          <a:prstGeom prst="rect">
            <a:avLst/>
          </a:prstGeom>
          <a:noFill/>
          <a:ln>
            <a:noFill/>
          </a:ln>
        </p:spPr>
        <p:txBody>
          <a:bodyPr spcFirstLastPara="1" wrap="square" lIns="0" tIns="0" rIns="0" bIns="0" anchor="t" anchorCtr="0">
            <a:sp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IN"/>
              <a:t>‹#›</a:t>
            </a:fld>
            <a:endParaRPr sz="1800">
              <a:latin typeface="Calibri"/>
              <a:ea typeface="Calibri"/>
              <a:cs typeface="Calibri"/>
              <a:sym typeface="Calibri"/>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23"/>
          <p:cNvSpPr txBox="1">
            <a:spLocks noGrp="1"/>
          </p:cNvSpPr>
          <p:nvPr>
            <p:ph type="title"/>
          </p:nvPr>
        </p:nvSpPr>
        <p:spPr>
          <a:xfrm>
            <a:off x="3084327" y="271920"/>
            <a:ext cx="2975345" cy="452755"/>
          </a:xfrm>
          <a:prstGeom prst="rect">
            <a:avLst/>
          </a:prstGeom>
          <a:noFill/>
          <a:ln>
            <a:noFill/>
          </a:ln>
        </p:spPr>
        <p:txBody>
          <a:bodyPr spcFirstLastPara="1" wrap="square" lIns="0" tIns="0" rIns="0" bIns="0" anchor="t" anchorCtr="0">
            <a:spAutoFit/>
          </a:bodyPr>
          <a:lstStyle>
            <a:lvl1pPr marR="0" lvl="0" algn="l" rtl="0">
              <a:spcBef>
                <a:spcPts val="0"/>
              </a:spcBef>
              <a:spcAft>
                <a:spcPts val="0"/>
              </a:spcAft>
              <a:buSzPts val="1400"/>
              <a:buNone/>
              <a:defRPr sz="2800" b="1" i="0" u="none" strike="noStrike" cap="none">
                <a:solidFill>
                  <a:schemeClr val="dk1"/>
                </a:solidFill>
                <a:latin typeface="Times New Roman"/>
                <a:ea typeface="Times New Roman"/>
                <a:cs typeface="Times New Roman"/>
                <a:sym typeface="Times New Roman"/>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23"/>
          <p:cNvSpPr txBox="1">
            <a:spLocks noGrp="1"/>
          </p:cNvSpPr>
          <p:nvPr>
            <p:ph type="body" idx="1"/>
          </p:nvPr>
        </p:nvSpPr>
        <p:spPr>
          <a:xfrm>
            <a:off x="688339" y="998474"/>
            <a:ext cx="7767320" cy="3226435"/>
          </a:xfrm>
          <a:prstGeom prst="rect">
            <a:avLst/>
          </a:prstGeom>
          <a:noFill/>
          <a:ln>
            <a:noFill/>
          </a:ln>
        </p:spPr>
        <p:txBody>
          <a:bodyPr spcFirstLastPara="1" wrap="square" lIns="0" tIns="0" rIns="0" bIns="0" anchor="t" anchorCtr="0">
            <a:spAutoFit/>
          </a:bodyPr>
          <a:lstStyle>
            <a:lvl1pPr marL="457200" marR="0" lvl="0" indent="-228600" algn="l" rtl="0">
              <a:spcBef>
                <a:spcPts val="0"/>
              </a:spcBef>
              <a:spcAft>
                <a:spcPts val="0"/>
              </a:spcAft>
              <a:buSzPts val="1400"/>
              <a:buNone/>
              <a:defRPr sz="1400" b="1" i="0" u="none" strike="noStrike" cap="none">
                <a:solidFill>
                  <a:schemeClr val="dk1"/>
                </a:solidFill>
                <a:latin typeface="Times New Roman"/>
                <a:ea typeface="Times New Roman"/>
                <a:cs typeface="Times New Roman"/>
                <a:sym typeface="Times New Roman"/>
              </a:defRPr>
            </a:lvl1pPr>
            <a:lvl2pPr marL="914400" marR="0" lvl="1" indent="-228600" algn="l" rtl="0">
              <a:spcBef>
                <a:spcPts val="0"/>
              </a:spcBef>
              <a:spcAft>
                <a:spcPts val="0"/>
              </a:spcAft>
              <a:buSzPts val="1400"/>
              <a:buNone/>
              <a:defRPr sz="1800" b="0" i="0" u="none" strike="noStrike" cap="none">
                <a:latin typeface="Calibri"/>
                <a:ea typeface="Calibri"/>
                <a:cs typeface="Calibri"/>
                <a:sym typeface="Calibri"/>
              </a:defRPr>
            </a:lvl2pPr>
            <a:lvl3pPr marL="1371600" marR="0" lvl="2" indent="-228600" algn="l" rtl="0">
              <a:spcBef>
                <a:spcPts val="0"/>
              </a:spcBef>
              <a:spcAft>
                <a:spcPts val="0"/>
              </a:spcAft>
              <a:buSzPts val="1400"/>
              <a:buNone/>
              <a:defRPr sz="1800" b="0" i="0" u="none" strike="noStrike" cap="none">
                <a:latin typeface="Calibri"/>
                <a:ea typeface="Calibri"/>
                <a:cs typeface="Calibri"/>
                <a:sym typeface="Calibri"/>
              </a:defRPr>
            </a:lvl3pPr>
            <a:lvl4pPr marL="1828800" marR="0" lvl="3" indent="-228600" algn="l" rtl="0">
              <a:spcBef>
                <a:spcPts val="0"/>
              </a:spcBef>
              <a:spcAft>
                <a:spcPts val="0"/>
              </a:spcAft>
              <a:buSzPts val="1400"/>
              <a:buNone/>
              <a:defRPr sz="1800" b="0" i="0" u="none" strike="noStrike" cap="none">
                <a:latin typeface="Calibri"/>
                <a:ea typeface="Calibri"/>
                <a:cs typeface="Calibri"/>
                <a:sym typeface="Calibri"/>
              </a:defRPr>
            </a:lvl4pPr>
            <a:lvl5pPr marL="2286000" marR="0" lvl="4" indent="-228600" algn="l" rtl="0">
              <a:spcBef>
                <a:spcPts val="0"/>
              </a:spcBef>
              <a:spcAft>
                <a:spcPts val="0"/>
              </a:spcAft>
              <a:buSzPts val="1400"/>
              <a:buNone/>
              <a:defRPr sz="1800" b="0" i="0" u="none" strike="noStrike" cap="none">
                <a:latin typeface="Calibri"/>
                <a:ea typeface="Calibri"/>
                <a:cs typeface="Calibri"/>
                <a:sym typeface="Calibri"/>
              </a:defRPr>
            </a:lvl5pPr>
            <a:lvl6pPr marL="2743200" marR="0" lvl="5" indent="-228600" algn="l" rtl="0">
              <a:spcBef>
                <a:spcPts val="0"/>
              </a:spcBef>
              <a:spcAft>
                <a:spcPts val="0"/>
              </a:spcAft>
              <a:buSzPts val="1400"/>
              <a:buNone/>
              <a:defRPr sz="1800" b="0" i="0" u="none" strike="noStrike" cap="none">
                <a:latin typeface="Calibri"/>
                <a:ea typeface="Calibri"/>
                <a:cs typeface="Calibri"/>
                <a:sym typeface="Calibri"/>
              </a:defRPr>
            </a:lvl6pPr>
            <a:lvl7pPr marL="3200400" marR="0" lvl="6" indent="-228600" algn="l" rtl="0">
              <a:spcBef>
                <a:spcPts val="0"/>
              </a:spcBef>
              <a:spcAft>
                <a:spcPts val="0"/>
              </a:spcAft>
              <a:buSzPts val="1400"/>
              <a:buNone/>
              <a:defRPr sz="1800" b="0" i="0" u="none" strike="noStrike" cap="none">
                <a:latin typeface="Calibri"/>
                <a:ea typeface="Calibri"/>
                <a:cs typeface="Calibri"/>
                <a:sym typeface="Calibri"/>
              </a:defRPr>
            </a:lvl7pPr>
            <a:lvl8pPr marL="3657600" marR="0" lvl="7" indent="-228600" algn="l" rtl="0">
              <a:spcBef>
                <a:spcPts val="0"/>
              </a:spcBef>
              <a:spcAft>
                <a:spcPts val="0"/>
              </a:spcAft>
              <a:buSzPts val="1400"/>
              <a:buNone/>
              <a:defRPr sz="1800" b="0" i="0" u="none" strike="noStrike" cap="none">
                <a:latin typeface="Calibri"/>
                <a:ea typeface="Calibri"/>
                <a:cs typeface="Calibri"/>
                <a:sym typeface="Calibri"/>
              </a:defRPr>
            </a:lvl8pPr>
            <a:lvl9pPr marL="4114800" marR="0" lvl="8" indent="-228600" algn="l" rtl="0">
              <a:spcBef>
                <a:spcPts val="0"/>
              </a:spcBef>
              <a:spcAft>
                <a:spcPts val="0"/>
              </a:spcAft>
              <a:buSzPts val="1400"/>
              <a:buNone/>
              <a:defRPr sz="1800" b="0" i="0" u="none" strike="noStrike" cap="none">
                <a:latin typeface="Calibri"/>
                <a:ea typeface="Calibri"/>
                <a:cs typeface="Calibri"/>
                <a:sym typeface="Calibri"/>
              </a:defRPr>
            </a:lvl9pPr>
          </a:lstStyle>
          <a:p>
            <a:endParaRPr/>
          </a:p>
        </p:txBody>
      </p:sp>
      <p:sp>
        <p:nvSpPr>
          <p:cNvPr id="12" name="Google Shape;12;p23"/>
          <p:cNvSpPr txBox="1">
            <a:spLocks noGrp="1"/>
          </p:cNvSpPr>
          <p:nvPr>
            <p:ph type="ftr" idx="11"/>
          </p:nvPr>
        </p:nvSpPr>
        <p:spPr>
          <a:xfrm>
            <a:off x="3108960" y="4783455"/>
            <a:ext cx="2926080" cy="257175"/>
          </a:xfrm>
          <a:prstGeom prst="rect">
            <a:avLst/>
          </a:prstGeom>
          <a:noFill/>
          <a:ln>
            <a:noFill/>
          </a:ln>
        </p:spPr>
        <p:txBody>
          <a:bodyPr spcFirstLastPara="1" wrap="square" lIns="0" tIns="0" rIns="0" bIns="0" anchor="t" anchorCtr="0">
            <a:spAutoFit/>
          </a:bodyPr>
          <a:lstStyle>
            <a:lvl1pPr marR="0" lvl="0" algn="ctr" rtl="0">
              <a:spcBef>
                <a:spcPts val="0"/>
              </a:spcBef>
              <a:spcAft>
                <a:spcPts val="0"/>
              </a:spcAft>
              <a:buSzPts val="1400"/>
              <a:buNone/>
              <a:defRPr sz="18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23"/>
          <p:cNvSpPr txBox="1">
            <a:spLocks noGrp="1"/>
          </p:cNvSpPr>
          <p:nvPr>
            <p:ph type="dt" idx="10"/>
          </p:nvPr>
        </p:nvSpPr>
        <p:spPr>
          <a:xfrm>
            <a:off x="457200" y="4783455"/>
            <a:ext cx="2103120" cy="257175"/>
          </a:xfrm>
          <a:prstGeom prst="rect">
            <a:avLst/>
          </a:prstGeom>
          <a:noFill/>
          <a:ln>
            <a:noFill/>
          </a:ln>
        </p:spPr>
        <p:txBody>
          <a:bodyPr spcFirstLastPara="1" wrap="square" lIns="0" tIns="0" rIns="0" bIns="0" anchor="t" anchorCtr="0">
            <a:spAutoFit/>
          </a:bodyPr>
          <a:lstStyle>
            <a:lvl1pPr marR="0" lvl="0" algn="l" rtl="0">
              <a:spcBef>
                <a:spcPts val="0"/>
              </a:spcBef>
              <a:spcAft>
                <a:spcPts val="0"/>
              </a:spcAft>
              <a:buSzPts val="1400"/>
              <a:buNone/>
              <a:defRPr sz="18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23"/>
          <p:cNvSpPr txBox="1">
            <a:spLocks noGrp="1"/>
          </p:cNvSpPr>
          <p:nvPr>
            <p:ph type="sldNum" idx="12"/>
          </p:nvPr>
        </p:nvSpPr>
        <p:spPr>
          <a:xfrm>
            <a:off x="6583680" y="4783455"/>
            <a:ext cx="2103120" cy="257175"/>
          </a:xfrm>
          <a:prstGeom prst="rect">
            <a:avLst/>
          </a:prstGeom>
          <a:noFill/>
          <a:ln>
            <a:noFill/>
          </a:ln>
        </p:spPr>
        <p:txBody>
          <a:bodyPr spcFirstLastPara="1" wrap="square" lIns="0" tIns="0" rIns="0" bIns="0" anchor="t" anchorCtr="0">
            <a:spAutoFit/>
          </a:bodyPr>
          <a:lstStyle>
            <a:lvl1pPr marL="0" marR="0" lvl="0" indent="0" algn="r" rtl="0">
              <a:spcBef>
                <a:spcPts val="0"/>
              </a:spcBef>
              <a:buNone/>
              <a:defRPr sz="1800" b="0" i="0" u="none" strike="noStrike" cap="none">
                <a:solidFill>
                  <a:srgbClr val="888888"/>
                </a:solidFill>
                <a:latin typeface="Calibri"/>
                <a:ea typeface="Calibri"/>
                <a:cs typeface="Calibri"/>
                <a:sym typeface="Calibri"/>
              </a:defRPr>
            </a:lvl1pPr>
            <a:lvl2pPr marL="0" marR="0" lvl="1" indent="0" algn="r" rtl="0">
              <a:spcBef>
                <a:spcPts val="0"/>
              </a:spcBef>
              <a:buNone/>
              <a:defRPr sz="1800" b="0" i="0" u="none" strike="noStrike" cap="none">
                <a:solidFill>
                  <a:srgbClr val="888888"/>
                </a:solidFill>
                <a:latin typeface="Calibri"/>
                <a:ea typeface="Calibri"/>
                <a:cs typeface="Calibri"/>
                <a:sym typeface="Calibri"/>
              </a:defRPr>
            </a:lvl2pPr>
            <a:lvl3pPr marL="0" marR="0" lvl="2" indent="0" algn="r" rtl="0">
              <a:spcBef>
                <a:spcPts val="0"/>
              </a:spcBef>
              <a:buNone/>
              <a:defRPr sz="1800" b="0" i="0" u="none" strike="noStrike" cap="none">
                <a:solidFill>
                  <a:srgbClr val="888888"/>
                </a:solidFill>
                <a:latin typeface="Calibri"/>
                <a:ea typeface="Calibri"/>
                <a:cs typeface="Calibri"/>
                <a:sym typeface="Calibri"/>
              </a:defRPr>
            </a:lvl3pPr>
            <a:lvl4pPr marL="0" marR="0" lvl="3" indent="0" algn="r" rtl="0">
              <a:spcBef>
                <a:spcPts val="0"/>
              </a:spcBef>
              <a:buNone/>
              <a:defRPr sz="1800" b="0" i="0" u="none" strike="noStrike" cap="none">
                <a:solidFill>
                  <a:srgbClr val="888888"/>
                </a:solidFill>
                <a:latin typeface="Calibri"/>
                <a:ea typeface="Calibri"/>
                <a:cs typeface="Calibri"/>
                <a:sym typeface="Calibri"/>
              </a:defRPr>
            </a:lvl4pPr>
            <a:lvl5pPr marL="0" marR="0" lvl="4" indent="0" algn="r" rtl="0">
              <a:spcBef>
                <a:spcPts val="0"/>
              </a:spcBef>
              <a:buNone/>
              <a:defRPr sz="1800" b="0" i="0" u="none" strike="noStrike" cap="none">
                <a:solidFill>
                  <a:srgbClr val="888888"/>
                </a:solidFill>
                <a:latin typeface="Calibri"/>
                <a:ea typeface="Calibri"/>
                <a:cs typeface="Calibri"/>
                <a:sym typeface="Calibri"/>
              </a:defRPr>
            </a:lvl5pPr>
            <a:lvl6pPr marL="0" marR="0" lvl="5" indent="0" algn="r" rtl="0">
              <a:spcBef>
                <a:spcPts val="0"/>
              </a:spcBef>
              <a:buNone/>
              <a:defRPr sz="1800" b="0" i="0" u="none" strike="noStrike" cap="none">
                <a:solidFill>
                  <a:srgbClr val="888888"/>
                </a:solidFill>
                <a:latin typeface="Calibri"/>
                <a:ea typeface="Calibri"/>
                <a:cs typeface="Calibri"/>
                <a:sym typeface="Calibri"/>
              </a:defRPr>
            </a:lvl6pPr>
            <a:lvl7pPr marL="0" marR="0" lvl="6" indent="0" algn="r" rtl="0">
              <a:spcBef>
                <a:spcPts val="0"/>
              </a:spcBef>
              <a:buNone/>
              <a:defRPr sz="1800" b="0" i="0" u="none" strike="noStrike" cap="none">
                <a:solidFill>
                  <a:srgbClr val="888888"/>
                </a:solidFill>
                <a:latin typeface="Calibri"/>
                <a:ea typeface="Calibri"/>
                <a:cs typeface="Calibri"/>
                <a:sym typeface="Calibri"/>
              </a:defRPr>
            </a:lvl7pPr>
            <a:lvl8pPr marL="0" marR="0" lvl="7" indent="0" algn="r" rtl="0">
              <a:spcBef>
                <a:spcPts val="0"/>
              </a:spcBef>
              <a:buNone/>
              <a:defRPr sz="1800" b="0" i="0" u="none" strike="noStrike" cap="none">
                <a:solidFill>
                  <a:srgbClr val="888888"/>
                </a:solidFill>
                <a:latin typeface="Calibri"/>
                <a:ea typeface="Calibri"/>
                <a:cs typeface="Calibri"/>
                <a:sym typeface="Calibri"/>
              </a:defRPr>
            </a:lvl8pPr>
            <a:lvl9pPr marL="0" marR="0" lvl="8" indent="0" algn="r" rtl="0">
              <a:spcBef>
                <a:spcPts val="0"/>
              </a:spcBef>
              <a:buNone/>
              <a:defRPr sz="18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3.png"/><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10.jpg"/><Relationship Id="rId5" Type="http://schemas.openxmlformats.org/officeDocument/2006/relationships/image" Target="../media/image3.png"/><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11.jpg"/><Relationship Id="rId5" Type="http://schemas.openxmlformats.org/officeDocument/2006/relationships/image" Target="../media/image3.png"/><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8.png"/><Relationship Id="rId7"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15.png"/></Relationships>
</file>

<file path=ppt/slides/_rels/slide18.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8.png"/><Relationship Id="rId7"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19.png"/></Relationships>
</file>

<file path=ppt/slides/_rels/slide19.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8.png"/><Relationship Id="rId7"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20.png"/><Relationship Id="rId11" Type="http://schemas.openxmlformats.org/officeDocument/2006/relationships/image" Target="../media/image25.png"/><Relationship Id="rId5" Type="http://schemas.openxmlformats.org/officeDocument/2006/relationships/image" Target="../media/image3.png"/><Relationship Id="rId10" Type="http://schemas.openxmlformats.org/officeDocument/2006/relationships/image" Target="../media/image24.png"/><Relationship Id="rId4" Type="http://schemas.openxmlformats.org/officeDocument/2006/relationships/image" Target="../media/image2.png"/><Relationship Id="rId9" Type="http://schemas.openxmlformats.org/officeDocument/2006/relationships/image" Target="../media/image23.png"/></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3.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4.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7.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Shape 46"/>
        <p:cNvGrpSpPr/>
        <p:nvPr/>
      </p:nvGrpSpPr>
      <p:grpSpPr>
        <a:xfrm>
          <a:off x="0" y="0"/>
          <a:ext cx="0" cy="0"/>
          <a:chOff x="0" y="0"/>
          <a:chExt cx="0" cy="0"/>
        </a:xfrm>
      </p:grpSpPr>
      <p:grpSp>
        <p:nvGrpSpPr>
          <p:cNvPr id="47" name="Google Shape;47;p1"/>
          <p:cNvGrpSpPr/>
          <p:nvPr/>
        </p:nvGrpSpPr>
        <p:grpSpPr>
          <a:xfrm>
            <a:off x="0" y="0"/>
            <a:ext cx="9143873" cy="5144007"/>
            <a:chOff x="0" y="0"/>
            <a:chExt cx="9143873" cy="5144007"/>
          </a:xfrm>
        </p:grpSpPr>
        <p:sp>
          <p:nvSpPr>
            <p:cNvPr id="48" name="Google Shape;48;p1"/>
            <p:cNvSpPr/>
            <p:nvPr/>
          </p:nvSpPr>
          <p:spPr>
            <a:xfrm>
              <a:off x="22098" y="4917947"/>
              <a:ext cx="9121775" cy="226060"/>
            </a:xfrm>
            <a:custGeom>
              <a:avLst/>
              <a:gdLst/>
              <a:ahLst/>
              <a:cxnLst/>
              <a:rect l="l" t="t" r="r" b="b"/>
              <a:pathLst>
                <a:path w="9121775" h="226060" extrusionOk="0">
                  <a:moveTo>
                    <a:pt x="9121597" y="0"/>
                  </a:moveTo>
                  <a:lnTo>
                    <a:pt x="0" y="0"/>
                  </a:lnTo>
                  <a:lnTo>
                    <a:pt x="0" y="225551"/>
                  </a:lnTo>
                  <a:lnTo>
                    <a:pt x="9121597" y="225551"/>
                  </a:lnTo>
                  <a:lnTo>
                    <a:pt x="9121597" y="0"/>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9" name="Google Shape;49;p1"/>
            <p:cNvSpPr/>
            <p:nvPr/>
          </p:nvSpPr>
          <p:spPr>
            <a:xfrm>
              <a:off x="22098" y="4917947"/>
              <a:ext cx="9121775" cy="226060"/>
            </a:xfrm>
            <a:custGeom>
              <a:avLst/>
              <a:gdLst/>
              <a:ahLst/>
              <a:cxnLst/>
              <a:rect l="l" t="t" r="r" b="b"/>
              <a:pathLst>
                <a:path w="9121775" h="226060" extrusionOk="0">
                  <a:moveTo>
                    <a:pt x="0" y="0"/>
                  </a:moveTo>
                  <a:lnTo>
                    <a:pt x="9121597" y="0"/>
                  </a:lnTo>
                  <a:lnTo>
                    <a:pt x="9121597" y="225856"/>
                  </a:lnTo>
                  <a:lnTo>
                    <a:pt x="0" y="225856"/>
                  </a:lnTo>
                  <a:lnTo>
                    <a:pt x="0" y="0"/>
                  </a:lnTo>
                  <a:close/>
                </a:path>
              </a:pathLst>
            </a:custGeom>
            <a:noFill/>
            <a:ln w="952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50" name="Google Shape;50;p1"/>
            <p:cNvPicPr preferRelativeResize="0"/>
            <p:nvPr/>
          </p:nvPicPr>
          <p:blipFill rotWithShape="1">
            <a:blip r:embed="rId3">
              <a:alphaModFix/>
            </a:blip>
            <a:srcRect/>
            <a:stretch/>
          </p:blipFill>
          <p:spPr>
            <a:xfrm>
              <a:off x="0" y="0"/>
              <a:ext cx="714755" cy="5143499"/>
            </a:xfrm>
            <a:prstGeom prst="rect">
              <a:avLst/>
            </a:prstGeom>
            <a:noFill/>
            <a:ln>
              <a:noFill/>
            </a:ln>
          </p:spPr>
        </p:pic>
        <p:pic>
          <p:nvPicPr>
            <p:cNvPr id="51" name="Google Shape;51;p1"/>
            <p:cNvPicPr preferRelativeResize="0"/>
            <p:nvPr/>
          </p:nvPicPr>
          <p:blipFill rotWithShape="1">
            <a:blip r:embed="rId4">
              <a:alphaModFix/>
            </a:blip>
            <a:srcRect/>
            <a:stretch/>
          </p:blipFill>
          <p:spPr>
            <a:xfrm>
              <a:off x="8077961" y="302514"/>
              <a:ext cx="624839" cy="435863"/>
            </a:xfrm>
            <a:prstGeom prst="rect">
              <a:avLst/>
            </a:prstGeom>
            <a:noFill/>
            <a:ln>
              <a:noFill/>
            </a:ln>
          </p:spPr>
        </p:pic>
        <p:pic>
          <p:nvPicPr>
            <p:cNvPr id="52" name="Google Shape;52;p1"/>
            <p:cNvPicPr preferRelativeResize="0"/>
            <p:nvPr/>
          </p:nvPicPr>
          <p:blipFill rotWithShape="1">
            <a:blip r:embed="rId5">
              <a:alphaModFix/>
            </a:blip>
            <a:srcRect/>
            <a:stretch/>
          </p:blipFill>
          <p:spPr>
            <a:xfrm>
              <a:off x="8118347" y="4204715"/>
              <a:ext cx="550163" cy="557021"/>
            </a:xfrm>
            <a:prstGeom prst="rect">
              <a:avLst/>
            </a:prstGeom>
            <a:noFill/>
            <a:ln>
              <a:noFill/>
            </a:ln>
          </p:spPr>
        </p:pic>
      </p:grpSp>
      <p:sp>
        <p:nvSpPr>
          <p:cNvPr id="53" name="Google Shape;53;p1"/>
          <p:cNvSpPr txBox="1">
            <a:spLocks noGrp="1"/>
          </p:cNvSpPr>
          <p:nvPr>
            <p:ph type="title"/>
          </p:nvPr>
        </p:nvSpPr>
        <p:spPr>
          <a:xfrm>
            <a:off x="1603514" y="164810"/>
            <a:ext cx="4953538" cy="1479123"/>
          </a:xfrm>
          <a:prstGeom prst="rect">
            <a:avLst/>
          </a:prstGeom>
          <a:noFill/>
          <a:ln>
            <a:noFill/>
          </a:ln>
        </p:spPr>
        <p:txBody>
          <a:bodyPr spcFirstLastPara="1" wrap="square" lIns="0" tIns="15875" rIns="0" bIns="0" anchor="t" anchorCtr="0">
            <a:spAutoFit/>
          </a:bodyPr>
          <a:lstStyle/>
          <a:p>
            <a:pPr marL="12065" marR="5080" lvl="0" indent="0" algn="ctr" rtl="0">
              <a:lnSpc>
                <a:spcPct val="99000"/>
              </a:lnSpc>
              <a:spcBef>
                <a:spcPts val="0"/>
              </a:spcBef>
              <a:spcAft>
                <a:spcPts val="0"/>
              </a:spcAft>
              <a:buNone/>
            </a:pPr>
            <a:r>
              <a:rPr lang="en-IN" sz="2400" dirty="0"/>
              <a:t>Department of Artificial </a:t>
            </a:r>
            <a:r>
              <a:rPr lang="en-IN" sz="2400"/>
              <a:t>Intelligence  </a:t>
            </a:r>
            <a:r>
              <a:rPr lang="en-IN" sz="2400">
                <a:latin typeface="Times New Roman"/>
                <a:ea typeface="Times New Roman"/>
                <a:cs typeface="Times New Roman"/>
                <a:sym typeface="Times New Roman"/>
              </a:rPr>
              <a:t>Practical Examination</a:t>
            </a:r>
            <a:br>
              <a:rPr lang="en-IN" sz="2400" b="0" dirty="0">
                <a:latin typeface="Times New Roman"/>
                <a:ea typeface="Times New Roman"/>
                <a:cs typeface="Times New Roman"/>
                <a:sym typeface="Times New Roman"/>
              </a:rPr>
            </a:br>
            <a:r>
              <a:rPr lang="en-IN" sz="2400" b="0" dirty="0">
                <a:latin typeface="Times New Roman"/>
                <a:ea typeface="Times New Roman"/>
                <a:cs typeface="Times New Roman"/>
                <a:sym typeface="Times New Roman"/>
              </a:rPr>
              <a:t> </a:t>
            </a:r>
            <a:r>
              <a:rPr lang="en-IN" sz="2400" dirty="0"/>
              <a:t>Winter 2023 (Session: 2023-2024)</a:t>
            </a:r>
            <a:endParaRPr sz="2400" dirty="0">
              <a:latin typeface="Times New Roman"/>
              <a:ea typeface="Times New Roman"/>
              <a:cs typeface="Times New Roman"/>
              <a:sym typeface="Times New Roman"/>
            </a:endParaRPr>
          </a:p>
          <a:p>
            <a:pPr marL="0" lvl="0" indent="0" algn="ctr" rtl="0">
              <a:lnSpc>
                <a:spcPct val="119250"/>
              </a:lnSpc>
              <a:spcBef>
                <a:spcPts val="0"/>
              </a:spcBef>
              <a:spcAft>
                <a:spcPts val="0"/>
              </a:spcAft>
              <a:buNone/>
            </a:pPr>
            <a:r>
              <a:rPr lang="en-IN" sz="2000" dirty="0">
                <a:solidFill>
                  <a:srgbClr val="C00000"/>
                </a:solidFill>
              </a:rPr>
              <a:t>Group Number:- 11</a:t>
            </a:r>
            <a:endParaRPr sz="2000" dirty="0"/>
          </a:p>
        </p:txBody>
      </p:sp>
      <p:sp>
        <p:nvSpPr>
          <p:cNvPr id="54" name="Google Shape;54;p1"/>
          <p:cNvSpPr txBox="1"/>
          <p:nvPr/>
        </p:nvSpPr>
        <p:spPr>
          <a:xfrm>
            <a:off x="714755" y="1841845"/>
            <a:ext cx="6562725" cy="289182"/>
          </a:xfrm>
          <a:prstGeom prst="rect">
            <a:avLst/>
          </a:prstGeom>
          <a:noFill/>
          <a:ln>
            <a:noFill/>
          </a:ln>
        </p:spPr>
        <p:txBody>
          <a:bodyPr spcFirstLastPara="1" wrap="square" lIns="0" tIns="12050" rIns="0" bIns="0" anchor="t" anchorCtr="0">
            <a:spAutoFit/>
          </a:bodyPr>
          <a:lstStyle/>
          <a:p>
            <a:pPr marL="12700" marR="0" lvl="0" indent="0" algn="ctr" rtl="0">
              <a:lnSpc>
                <a:spcPct val="100000"/>
              </a:lnSpc>
              <a:spcBef>
                <a:spcPts val="0"/>
              </a:spcBef>
              <a:spcAft>
                <a:spcPts val="0"/>
              </a:spcAft>
              <a:buNone/>
            </a:pPr>
            <a:r>
              <a:rPr lang="en-IN" sz="1800" b="1" dirty="0">
                <a:solidFill>
                  <a:srgbClr val="930000"/>
                </a:solidFill>
                <a:latin typeface="Times New Roman"/>
                <a:ea typeface="Times New Roman"/>
                <a:cs typeface="Times New Roman"/>
                <a:sym typeface="Times New Roman"/>
              </a:rPr>
              <a:t>Title of the Project:- Sign Language Interpreter</a:t>
            </a:r>
            <a:endParaRPr sz="1800" dirty="0">
              <a:solidFill>
                <a:schemeClr val="dk1"/>
              </a:solidFill>
              <a:latin typeface="Times New Roman"/>
              <a:ea typeface="Times New Roman"/>
              <a:cs typeface="Times New Roman"/>
              <a:sym typeface="Times New Roman"/>
            </a:endParaRPr>
          </a:p>
        </p:txBody>
      </p:sp>
      <p:sp>
        <p:nvSpPr>
          <p:cNvPr id="55" name="Google Shape;55;p1"/>
          <p:cNvSpPr txBox="1"/>
          <p:nvPr/>
        </p:nvSpPr>
        <p:spPr>
          <a:xfrm>
            <a:off x="1603514" y="3074229"/>
            <a:ext cx="1253569" cy="227611"/>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None/>
            </a:pPr>
            <a:r>
              <a:rPr lang="en-IN" sz="1400" b="1" dirty="0">
                <a:solidFill>
                  <a:schemeClr val="dk1"/>
                </a:solidFill>
                <a:latin typeface="Times New Roman"/>
                <a:ea typeface="Times New Roman"/>
                <a:cs typeface="Times New Roman"/>
                <a:sym typeface="Times New Roman"/>
              </a:rPr>
              <a:t>Presented By:</a:t>
            </a:r>
            <a:endParaRPr sz="1400" dirty="0">
              <a:solidFill>
                <a:schemeClr val="dk1"/>
              </a:solidFill>
              <a:latin typeface="Times New Roman"/>
              <a:ea typeface="Times New Roman"/>
              <a:cs typeface="Times New Roman"/>
              <a:sym typeface="Times New Roman"/>
            </a:endParaRPr>
          </a:p>
        </p:txBody>
      </p:sp>
      <p:sp>
        <p:nvSpPr>
          <p:cNvPr id="56" name="Google Shape;56;p1"/>
          <p:cNvSpPr txBox="1"/>
          <p:nvPr/>
        </p:nvSpPr>
        <p:spPr>
          <a:xfrm>
            <a:off x="1112666" y="3280933"/>
            <a:ext cx="2319020" cy="1031240"/>
          </a:xfrm>
          <a:prstGeom prst="rect">
            <a:avLst/>
          </a:prstGeom>
          <a:noFill/>
          <a:ln>
            <a:noFill/>
          </a:ln>
        </p:spPr>
        <p:txBody>
          <a:bodyPr spcFirstLastPara="1" wrap="square" lIns="0" tIns="50800" rIns="0" bIns="0" anchor="t" anchorCtr="0">
            <a:spAutoFit/>
          </a:bodyPr>
          <a:lstStyle/>
          <a:p>
            <a:pPr marL="355600" marR="0" lvl="0" indent="-342900" algn="l" rtl="0">
              <a:lnSpc>
                <a:spcPct val="100000"/>
              </a:lnSpc>
              <a:spcBef>
                <a:spcPts val="0"/>
              </a:spcBef>
              <a:spcAft>
                <a:spcPts val="0"/>
              </a:spcAft>
              <a:buClr>
                <a:schemeClr val="dk1"/>
              </a:buClr>
              <a:buSzPts val="1400"/>
              <a:buFont typeface="Times New Roman"/>
              <a:buAutoNum type="arabicPeriod"/>
            </a:pPr>
            <a:r>
              <a:rPr lang="en-IN" sz="1400" b="1">
                <a:solidFill>
                  <a:schemeClr val="dk1"/>
                </a:solidFill>
                <a:latin typeface="Times New Roman"/>
                <a:ea typeface="Times New Roman"/>
                <a:cs typeface="Times New Roman"/>
                <a:sym typeface="Times New Roman"/>
              </a:rPr>
              <a:t>Shrikant Khawshe (B-34)</a:t>
            </a:r>
            <a:endParaRPr sz="1400">
              <a:solidFill>
                <a:schemeClr val="dk1"/>
              </a:solidFill>
              <a:latin typeface="Times New Roman"/>
              <a:ea typeface="Times New Roman"/>
              <a:cs typeface="Times New Roman"/>
              <a:sym typeface="Times New Roman"/>
            </a:endParaRPr>
          </a:p>
          <a:p>
            <a:pPr marL="355600" marR="0" lvl="0" indent="-342900" algn="l" rtl="0">
              <a:lnSpc>
                <a:spcPct val="100000"/>
              </a:lnSpc>
              <a:spcBef>
                <a:spcPts val="300"/>
              </a:spcBef>
              <a:spcAft>
                <a:spcPts val="0"/>
              </a:spcAft>
              <a:buClr>
                <a:schemeClr val="dk1"/>
              </a:buClr>
              <a:buSzPts val="1400"/>
              <a:buFont typeface="Times New Roman"/>
              <a:buAutoNum type="arabicPeriod"/>
            </a:pPr>
            <a:r>
              <a:rPr lang="en-IN" sz="1400" b="1">
                <a:solidFill>
                  <a:schemeClr val="dk1"/>
                </a:solidFill>
                <a:latin typeface="Times New Roman"/>
                <a:ea typeface="Times New Roman"/>
                <a:cs typeface="Times New Roman"/>
                <a:sym typeface="Times New Roman"/>
              </a:rPr>
              <a:t>Vedanshu Thune (B-47)</a:t>
            </a:r>
            <a:endParaRPr sz="1400">
              <a:solidFill>
                <a:schemeClr val="dk1"/>
              </a:solidFill>
              <a:latin typeface="Times New Roman"/>
              <a:ea typeface="Times New Roman"/>
              <a:cs typeface="Times New Roman"/>
              <a:sym typeface="Times New Roman"/>
            </a:endParaRPr>
          </a:p>
          <a:p>
            <a:pPr marL="355600" marR="0" lvl="0" indent="-342900" algn="l" rtl="0">
              <a:lnSpc>
                <a:spcPct val="100000"/>
              </a:lnSpc>
              <a:spcBef>
                <a:spcPts val="300"/>
              </a:spcBef>
              <a:spcAft>
                <a:spcPts val="0"/>
              </a:spcAft>
              <a:buClr>
                <a:schemeClr val="dk1"/>
              </a:buClr>
              <a:buSzPts val="1400"/>
              <a:buFont typeface="Times New Roman"/>
              <a:buAutoNum type="arabicPeriod"/>
            </a:pPr>
            <a:r>
              <a:rPr lang="en-IN" sz="1400" b="1">
                <a:solidFill>
                  <a:schemeClr val="dk1"/>
                </a:solidFill>
                <a:latin typeface="Times New Roman"/>
                <a:ea typeface="Times New Roman"/>
                <a:cs typeface="Times New Roman"/>
                <a:sym typeface="Times New Roman"/>
              </a:rPr>
              <a:t>Yash Mankar (B-51)</a:t>
            </a:r>
            <a:endParaRPr sz="1400">
              <a:solidFill>
                <a:schemeClr val="dk1"/>
              </a:solidFill>
              <a:latin typeface="Times New Roman"/>
              <a:ea typeface="Times New Roman"/>
              <a:cs typeface="Times New Roman"/>
              <a:sym typeface="Times New Roman"/>
            </a:endParaRPr>
          </a:p>
          <a:p>
            <a:pPr marL="355600" marR="0" lvl="0" indent="-342900" algn="l" rtl="0">
              <a:lnSpc>
                <a:spcPct val="100000"/>
              </a:lnSpc>
              <a:spcBef>
                <a:spcPts val="300"/>
              </a:spcBef>
              <a:spcAft>
                <a:spcPts val="0"/>
              </a:spcAft>
              <a:buClr>
                <a:schemeClr val="dk1"/>
              </a:buClr>
              <a:buSzPts val="1400"/>
              <a:buFont typeface="Times New Roman"/>
              <a:buAutoNum type="arabicPeriod"/>
            </a:pPr>
            <a:r>
              <a:rPr lang="en-IN" sz="1400" b="1">
                <a:solidFill>
                  <a:schemeClr val="dk1"/>
                </a:solidFill>
                <a:latin typeface="Times New Roman"/>
                <a:ea typeface="Times New Roman"/>
                <a:cs typeface="Times New Roman"/>
                <a:sym typeface="Times New Roman"/>
              </a:rPr>
              <a:t>Yogvid Wankhede (B-53)</a:t>
            </a:r>
            <a:endParaRPr sz="1400">
              <a:solidFill>
                <a:schemeClr val="dk1"/>
              </a:solidFill>
              <a:latin typeface="Times New Roman"/>
              <a:ea typeface="Times New Roman"/>
              <a:cs typeface="Times New Roman"/>
              <a:sym typeface="Times New Roman"/>
            </a:endParaRPr>
          </a:p>
        </p:txBody>
      </p:sp>
      <p:sp>
        <p:nvSpPr>
          <p:cNvPr id="57" name="Google Shape;57;p1"/>
          <p:cNvSpPr txBox="1"/>
          <p:nvPr/>
        </p:nvSpPr>
        <p:spPr>
          <a:xfrm>
            <a:off x="5943825" y="3074229"/>
            <a:ext cx="1915951" cy="961802"/>
          </a:xfrm>
          <a:prstGeom prst="rect">
            <a:avLst/>
          </a:prstGeom>
          <a:noFill/>
          <a:ln>
            <a:noFill/>
          </a:ln>
        </p:spPr>
        <p:txBody>
          <a:bodyPr spcFirstLastPara="1" wrap="square" lIns="0" tIns="25400" rIns="0" bIns="0" anchor="t" anchorCtr="0">
            <a:spAutoFit/>
          </a:bodyPr>
          <a:lstStyle/>
          <a:p>
            <a:pPr marL="0" marR="0" lvl="0" indent="0" algn="ctr" rtl="0">
              <a:lnSpc>
                <a:spcPct val="100000"/>
              </a:lnSpc>
              <a:spcBef>
                <a:spcPts val="0"/>
              </a:spcBef>
              <a:spcAft>
                <a:spcPts val="0"/>
              </a:spcAft>
              <a:buNone/>
            </a:pPr>
            <a:r>
              <a:rPr lang="en-IN" sz="1500" b="1">
                <a:solidFill>
                  <a:schemeClr val="dk1"/>
                </a:solidFill>
                <a:latin typeface="Times New Roman"/>
                <a:ea typeface="Times New Roman"/>
                <a:cs typeface="Times New Roman"/>
                <a:sym typeface="Times New Roman"/>
              </a:rPr>
              <a:t>Guide</a:t>
            </a:r>
            <a:endParaRPr sz="1500">
              <a:solidFill>
                <a:schemeClr val="dk1"/>
              </a:solidFill>
              <a:latin typeface="Times New Roman"/>
              <a:ea typeface="Times New Roman"/>
              <a:cs typeface="Times New Roman"/>
              <a:sym typeface="Times New Roman"/>
            </a:endParaRPr>
          </a:p>
          <a:p>
            <a:pPr marL="0" marR="0" lvl="0" indent="0" algn="ctr" rtl="0">
              <a:lnSpc>
                <a:spcPct val="100000"/>
              </a:lnSpc>
              <a:spcBef>
                <a:spcPts val="100"/>
              </a:spcBef>
              <a:spcAft>
                <a:spcPts val="0"/>
              </a:spcAft>
              <a:buNone/>
            </a:pPr>
            <a:r>
              <a:rPr lang="en-IN" sz="1500" b="1">
                <a:solidFill>
                  <a:schemeClr val="dk1"/>
                </a:solidFill>
                <a:latin typeface="Times New Roman"/>
                <a:ea typeface="Times New Roman"/>
                <a:cs typeface="Times New Roman"/>
                <a:sym typeface="Times New Roman"/>
              </a:rPr>
              <a:t>Prof. Madhuri Sahu</a:t>
            </a:r>
            <a:endParaRPr sz="1500">
              <a:solidFill>
                <a:schemeClr val="dk1"/>
              </a:solidFill>
              <a:latin typeface="Times New Roman"/>
              <a:ea typeface="Times New Roman"/>
              <a:cs typeface="Times New Roman"/>
              <a:sym typeface="Times New Roman"/>
            </a:endParaRPr>
          </a:p>
          <a:p>
            <a:pPr marL="155575" marR="154940" lvl="0" indent="7620" algn="ctr" rtl="0">
              <a:lnSpc>
                <a:spcPct val="100000"/>
              </a:lnSpc>
              <a:spcBef>
                <a:spcPts val="0"/>
              </a:spcBef>
              <a:spcAft>
                <a:spcPts val="0"/>
              </a:spcAft>
              <a:buNone/>
            </a:pPr>
            <a:r>
              <a:rPr lang="en-IN" sz="1500">
                <a:solidFill>
                  <a:schemeClr val="dk1"/>
                </a:solidFill>
                <a:latin typeface="Times New Roman"/>
                <a:ea typeface="Times New Roman"/>
                <a:cs typeface="Times New Roman"/>
                <a:sym typeface="Times New Roman"/>
              </a:rPr>
              <a:t>Assistant Professor  GHRCE , Nagpur</a:t>
            </a:r>
            <a:endParaRPr sz="1500">
              <a:solidFill>
                <a:schemeClr val="dk1"/>
              </a:solidFill>
              <a:latin typeface="Times New Roman"/>
              <a:ea typeface="Times New Roman"/>
              <a:cs typeface="Times New Roman"/>
              <a:sym typeface="Times New Roman"/>
            </a:endParaRPr>
          </a:p>
        </p:txBody>
      </p:sp>
      <p:sp>
        <p:nvSpPr>
          <p:cNvPr id="58" name="Google Shape;58;p1"/>
          <p:cNvSpPr txBox="1"/>
          <p:nvPr/>
        </p:nvSpPr>
        <p:spPr>
          <a:xfrm>
            <a:off x="7212766" y="1021485"/>
            <a:ext cx="1327150" cy="227626"/>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None/>
            </a:pPr>
            <a:r>
              <a:rPr lang="en-IN" sz="1400" b="1" dirty="0">
                <a:solidFill>
                  <a:schemeClr val="dk1"/>
                </a:solidFill>
                <a:latin typeface="Times New Roman"/>
                <a:ea typeface="Times New Roman"/>
                <a:cs typeface="Times New Roman"/>
                <a:sym typeface="Times New Roman"/>
              </a:rPr>
              <a:t>Date : </a:t>
            </a:r>
            <a:r>
              <a:rPr lang="en-IN" b="1" dirty="0">
                <a:solidFill>
                  <a:schemeClr val="dk1"/>
                </a:solidFill>
                <a:latin typeface="Times New Roman"/>
                <a:ea typeface="Times New Roman"/>
                <a:cs typeface="Times New Roman"/>
                <a:sym typeface="Times New Roman"/>
              </a:rPr>
              <a:t>15</a:t>
            </a:r>
            <a:r>
              <a:rPr lang="en-IN" sz="1400" b="1" dirty="0">
                <a:solidFill>
                  <a:schemeClr val="dk1"/>
                </a:solidFill>
                <a:latin typeface="Times New Roman"/>
                <a:ea typeface="Times New Roman"/>
                <a:cs typeface="Times New Roman"/>
                <a:sym typeface="Times New Roman"/>
              </a:rPr>
              <a:t>/12/2023</a:t>
            </a:r>
            <a:endParaRPr sz="1400" dirty="0">
              <a:solidFill>
                <a:schemeClr val="dk1"/>
              </a:solidFill>
              <a:latin typeface="Times New Roman"/>
              <a:ea typeface="Times New Roman"/>
              <a:cs typeface="Times New Roman"/>
              <a:sym typeface="Times New Roman"/>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Shape 160"/>
        <p:cNvGrpSpPr/>
        <p:nvPr/>
      </p:nvGrpSpPr>
      <p:grpSpPr>
        <a:xfrm>
          <a:off x="0" y="0"/>
          <a:ext cx="0" cy="0"/>
          <a:chOff x="0" y="0"/>
          <a:chExt cx="0" cy="0"/>
        </a:xfrm>
      </p:grpSpPr>
      <p:sp>
        <p:nvSpPr>
          <p:cNvPr id="161" name="Google Shape;161;p10"/>
          <p:cNvSpPr txBox="1">
            <a:spLocks noGrp="1"/>
          </p:cNvSpPr>
          <p:nvPr>
            <p:ph type="title"/>
          </p:nvPr>
        </p:nvSpPr>
        <p:spPr>
          <a:xfrm>
            <a:off x="1484244" y="343231"/>
            <a:ext cx="5355698" cy="330200"/>
          </a:xfrm>
          <a:prstGeom prst="rect">
            <a:avLst/>
          </a:prstGeom>
          <a:noFill/>
          <a:ln>
            <a:noFill/>
          </a:ln>
        </p:spPr>
        <p:txBody>
          <a:bodyPr spcFirstLastPara="1" wrap="square" lIns="0" tIns="12050" rIns="0" bIns="0" anchor="t" anchorCtr="0">
            <a:spAutoFit/>
          </a:bodyPr>
          <a:lstStyle/>
          <a:p>
            <a:pPr marL="12700" lvl="0" indent="0" algn="l" rtl="0">
              <a:lnSpc>
                <a:spcPct val="100000"/>
              </a:lnSpc>
              <a:spcBef>
                <a:spcPts val="0"/>
              </a:spcBef>
              <a:spcAft>
                <a:spcPts val="0"/>
              </a:spcAft>
              <a:buNone/>
            </a:pPr>
            <a:r>
              <a:rPr lang="en-IN" sz="2000" b="0" dirty="0">
                <a:latin typeface="Arial"/>
                <a:ea typeface="Arial"/>
                <a:cs typeface="Arial"/>
                <a:sym typeface="Arial"/>
              </a:rPr>
              <a:t>Literature Survey (Survey of existing products)</a:t>
            </a:r>
            <a:endParaRPr sz="2000" dirty="0">
              <a:latin typeface="Arial"/>
              <a:ea typeface="Arial"/>
              <a:cs typeface="Arial"/>
              <a:sym typeface="Arial"/>
            </a:endParaRPr>
          </a:p>
        </p:txBody>
      </p:sp>
      <p:pic>
        <p:nvPicPr>
          <p:cNvPr id="162" name="Google Shape;162;p10"/>
          <p:cNvPicPr preferRelativeResize="0"/>
          <p:nvPr/>
        </p:nvPicPr>
        <p:blipFill rotWithShape="1">
          <a:blip r:embed="rId3">
            <a:alphaModFix/>
          </a:blip>
          <a:srcRect/>
          <a:stretch/>
        </p:blipFill>
        <p:spPr>
          <a:xfrm>
            <a:off x="6534911" y="0"/>
            <a:ext cx="2609087" cy="2516885"/>
          </a:xfrm>
          <a:prstGeom prst="rect">
            <a:avLst/>
          </a:prstGeom>
          <a:noFill/>
          <a:ln>
            <a:noFill/>
          </a:ln>
        </p:spPr>
      </p:pic>
      <p:pic>
        <p:nvPicPr>
          <p:cNvPr id="163" name="Google Shape;163;p10"/>
          <p:cNvPicPr preferRelativeResize="0"/>
          <p:nvPr/>
        </p:nvPicPr>
        <p:blipFill rotWithShape="1">
          <a:blip r:embed="rId4">
            <a:alphaModFix/>
          </a:blip>
          <a:srcRect/>
          <a:stretch/>
        </p:blipFill>
        <p:spPr>
          <a:xfrm>
            <a:off x="451866" y="302514"/>
            <a:ext cx="624839" cy="435863"/>
          </a:xfrm>
          <a:prstGeom prst="rect">
            <a:avLst/>
          </a:prstGeom>
          <a:noFill/>
          <a:ln>
            <a:noFill/>
          </a:ln>
        </p:spPr>
      </p:pic>
      <p:grpSp>
        <p:nvGrpSpPr>
          <p:cNvPr id="164" name="Google Shape;164;p10"/>
          <p:cNvGrpSpPr/>
          <p:nvPr/>
        </p:nvGrpSpPr>
        <p:grpSpPr>
          <a:xfrm>
            <a:off x="0" y="4917947"/>
            <a:ext cx="9144000" cy="226060"/>
            <a:chOff x="0" y="4917947"/>
            <a:chExt cx="9144000" cy="226060"/>
          </a:xfrm>
        </p:grpSpPr>
        <p:sp>
          <p:nvSpPr>
            <p:cNvPr id="165" name="Google Shape;165;p10"/>
            <p:cNvSpPr/>
            <p:nvPr/>
          </p:nvSpPr>
          <p:spPr>
            <a:xfrm>
              <a:off x="0" y="4917947"/>
              <a:ext cx="9144000" cy="226060"/>
            </a:xfrm>
            <a:custGeom>
              <a:avLst/>
              <a:gdLst/>
              <a:ahLst/>
              <a:cxnLst/>
              <a:rect l="l" t="t" r="r" b="b"/>
              <a:pathLst>
                <a:path w="9144000" h="226060" extrusionOk="0">
                  <a:moveTo>
                    <a:pt x="9144000" y="0"/>
                  </a:moveTo>
                  <a:lnTo>
                    <a:pt x="0" y="0"/>
                  </a:lnTo>
                  <a:lnTo>
                    <a:pt x="0" y="225551"/>
                  </a:lnTo>
                  <a:lnTo>
                    <a:pt x="9144000" y="225551"/>
                  </a:lnTo>
                  <a:lnTo>
                    <a:pt x="9144000" y="0"/>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6" name="Google Shape;166;p10"/>
            <p:cNvSpPr/>
            <p:nvPr/>
          </p:nvSpPr>
          <p:spPr>
            <a:xfrm>
              <a:off x="0" y="4917947"/>
              <a:ext cx="9144000" cy="226060"/>
            </a:xfrm>
            <a:custGeom>
              <a:avLst/>
              <a:gdLst/>
              <a:ahLst/>
              <a:cxnLst/>
              <a:rect l="l" t="t" r="r" b="b"/>
              <a:pathLst>
                <a:path w="9144000" h="226060" extrusionOk="0">
                  <a:moveTo>
                    <a:pt x="0" y="0"/>
                  </a:moveTo>
                  <a:lnTo>
                    <a:pt x="9144000" y="0"/>
                  </a:lnTo>
                  <a:lnTo>
                    <a:pt x="9144000" y="225856"/>
                  </a:lnTo>
                  <a:lnTo>
                    <a:pt x="0" y="225856"/>
                  </a:lnTo>
                  <a:lnTo>
                    <a:pt x="0" y="0"/>
                  </a:lnTo>
                  <a:close/>
                </a:path>
              </a:pathLst>
            </a:custGeom>
            <a:noFill/>
            <a:ln w="952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pic>
        <p:nvPicPr>
          <p:cNvPr id="167" name="Google Shape;167;p10"/>
          <p:cNvPicPr preferRelativeResize="0"/>
          <p:nvPr/>
        </p:nvPicPr>
        <p:blipFill rotWithShape="1">
          <a:blip r:embed="rId5">
            <a:alphaModFix/>
          </a:blip>
          <a:srcRect/>
          <a:stretch/>
        </p:blipFill>
        <p:spPr>
          <a:xfrm>
            <a:off x="492251" y="4286250"/>
            <a:ext cx="550925" cy="557021"/>
          </a:xfrm>
          <a:prstGeom prst="rect">
            <a:avLst/>
          </a:prstGeom>
          <a:noFill/>
          <a:ln>
            <a:noFill/>
          </a:ln>
        </p:spPr>
      </p:pic>
      <p:graphicFrame>
        <p:nvGraphicFramePr>
          <p:cNvPr id="168" name="Google Shape;168;p10"/>
          <p:cNvGraphicFramePr/>
          <p:nvPr/>
        </p:nvGraphicFramePr>
        <p:xfrm>
          <a:off x="914400" y="836930"/>
          <a:ext cx="7186425" cy="3674185"/>
        </p:xfrm>
        <a:graphic>
          <a:graphicData uri="http://schemas.openxmlformats.org/drawingml/2006/table">
            <a:tbl>
              <a:tblPr firstRow="1" firstCol="1" bandRow="1">
                <a:noFill/>
                <a:tableStyleId>{C38DA4D5-88AA-4F19-B68D-10750A75B97D}</a:tableStyleId>
              </a:tblPr>
              <a:tblGrid>
                <a:gridCol w="386275">
                  <a:extLst>
                    <a:ext uri="{9D8B030D-6E8A-4147-A177-3AD203B41FA5}">
                      <a16:colId xmlns:a16="http://schemas.microsoft.com/office/drawing/2014/main" val="20000"/>
                    </a:ext>
                  </a:extLst>
                </a:gridCol>
                <a:gridCol w="1631650">
                  <a:extLst>
                    <a:ext uri="{9D8B030D-6E8A-4147-A177-3AD203B41FA5}">
                      <a16:colId xmlns:a16="http://schemas.microsoft.com/office/drawing/2014/main" val="20001"/>
                    </a:ext>
                  </a:extLst>
                </a:gridCol>
                <a:gridCol w="993825">
                  <a:extLst>
                    <a:ext uri="{9D8B030D-6E8A-4147-A177-3AD203B41FA5}">
                      <a16:colId xmlns:a16="http://schemas.microsoft.com/office/drawing/2014/main" val="20002"/>
                    </a:ext>
                  </a:extLst>
                </a:gridCol>
                <a:gridCol w="440875">
                  <a:extLst>
                    <a:ext uri="{9D8B030D-6E8A-4147-A177-3AD203B41FA5}">
                      <a16:colId xmlns:a16="http://schemas.microsoft.com/office/drawing/2014/main" val="20003"/>
                    </a:ext>
                  </a:extLst>
                </a:gridCol>
                <a:gridCol w="2187375">
                  <a:extLst>
                    <a:ext uri="{9D8B030D-6E8A-4147-A177-3AD203B41FA5}">
                      <a16:colId xmlns:a16="http://schemas.microsoft.com/office/drawing/2014/main" val="20004"/>
                    </a:ext>
                  </a:extLst>
                </a:gridCol>
                <a:gridCol w="1546425">
                  <a:extLst>
                    <a:ext uri="{9D8B030D-6E8A-4147-A177-3AD203B41FA5}">
                      <a16:colId xmlns:a16="http://schemas.microsoft.com/office/drawing/2014/main" val="20005"/>
                    </a:ext>
                  </a:extLst>
                </a:gridCol>
              </a:tblGrid>
              <a:tr h="1705525">
                <a:tc>
                  <a:txBody>
                    <a:bodyPr/>
                    <a:lstStyle/>
                    <a:p>
                      <a:pPr marL="0" marR="0" lvl="0" indent="0" algn="just" rtl="0">
                        <a:lnSpc>
                          <a:spcPct val="100000"/>
                        </a:lnSpc>
                        <a:spcBef>
                          <a:spcPts val="0"/>
                        </a:spcBef>
                        <a:spcAft>
                          <a:spcPts val="0"/>
                        </a:spcAft>
                        <a:buNone/>
                      </a:pPr>
                      <a:r>
                        <a:rPr lang="en-IN" sz="1050" b="0" u="none" strike="noStrike" cap="none">
                          <a:solidFill>
                            <a:schemeClr val="dk1"/>
                          </a:solidFill>
                          <a:latin typeface="Times New Roman"/>
                          <a:ea typeface="Times New Roman"/>
                          <a:cs typeface="Times New Roman"/>
                          <a:sym typeface="Times New Roman"/>
                        </a:rPr>
                        <a:t>9.</a:t>
                      </a:r>
                      <a:endParaRPr sz="1050" b="0" u="none" strike="noStrike" cap="none">
                        <a:solidFill>
                          <a:schemeClr val="dk1"/>
                        </a:solidFill>
                        <a:latin typeface="Times New Roman"/>
                        <a:ea typeface="Times New Roman"/>
                        <a:cs typeface="Times New Roman"/>
                        <a:sym typeface="Times New Roman"/>
                      </a:endParaRPr>
                    </a:p>
                  </a:txBody>
                  <a:tcPr marL="68575" marR="68575" marT="0" marB="0"/>
                </a:tc>
                <a:tc>
                  <a:txBody>
                    <a:bodyPr/>
                    <a:lstStyle/>
                    <a:p>
                      <a:pPr marL="0" marR="0" lvl="0" indent="0" algn="just" rtl="0">
                        <a:lnSpc>
                          <a:spcPct val="100000"/>
                        </a:lnSpc>
                        <a:spcBef>
                          <a:spcPts val="0"/>
                        </a:spcBef>
                        <a:spcAft>
                          <a:spcPts val="0"/>
                        </a:spcAft>
                        <a:buNone/>
                      </a:pPr>
                      <a:r>
                        <a:rPr lang="en-IN" sz="1050" b="0" u="none" strike="noStrike" cap="none">
                          <a:solidFill>
                            <a:schemeClr val="dk1"/>
                          </a:solidFill>
                          <a:latin typeface="Times New Roman"/>
                          <a:ea typeface="Times New Roman"/>
                          <a:cs typeface="Times New Roman"/>
                          <a:sym typeface="Times New Roman"/>
                        </a:rPr>
                        <a:t>"Indian Sign Language recognition system using SURF with SVM and CNN" by Shagun Katoch, Varsha Singh, and Uma Shanker Tiwary</a:t>
                      </a:r>
                      <a:endParaRPr sz="1050" b="0" u="none" strike="noStrike" cap="none">
                        <a:solidFill>
                          <a:schemeClr val="dk1"/>
                        </a:solidFill>
                        <a:latin typeface="Times New Roman"/>
                        <a:ea typeface="Times New Roman"/>
                        <a:cs typeface="Times New Roman"/>
                        <a:sym typeface="Times New Roman"/>
                      </a:endParaRPr>
                    </a:p>
                  </a:txBody>
                  <a:tcPr marL="68575" marR="68575" marT="0" marB="0"/>
                </a:tc>
                <a:tc>
                  <a:txBody>
                    <a:bodyPr/>
                    <a:lstStyle/>
                    <a:p>
                      <a:pPr marL="0" marR="0" lvl="0" indent="0" algn="just" rtl="0">
                        <a:lnSpc>
                          <a:spcPct val="100000"/>
                        </a:lnSpc>
                        <a:spcBef>
                          <a:spcPts val="0"/>
                        </a:spcBef>
                        <a:spcAft>
                          <a:spcPts val="0"/>
                        </a:spcAft>
                        <a:buNone/>
                      </a:pPr>
                      <a:r>
                        <a:rPr lang="en-IN" sz="1050" b="0" u="none" strike="noStrike" cap="none">
                          <a:solidFill>
                            <a:schemeClr val="dk1"/>
                          </a:solidFill>
                          <a:latin typeface="Times New Roman"/>
                          <a:ea typeface="Times New Roman"/>
                          <a:cs typeface="Times New Roman"/>
                          <a:sym typeface="Times New Roman"/>
                        </a:rPr>
                        <a:t>International Journal of Trend in Scientific Research and Development (IJTSRD)</a:t>
                      </a:r>
                      <a:endParaRPr sz="1050" b="0" u="none" strike="noStrike" cap="none">
                        <a:solidFill>
                          <a:schemeClr val="dk1"/>
                        </a:solidFill>
                        <a:latin typeface="Times New Roman"/>
                        <a:ea typeface="Times New Roman"/>
                        <a:cs typeface="Times New Roman"/>
                        <a:sym typeface="Times New Roman"/>
                      </a:endParaRPr>
                    </a:p>
                  </a:txBody>
                  <a:tcPr marL="68575" marR="68575" marT="0" marB="0"/>
                </a:tc>
                <a:tc>
                  <a:txBody>
                    <a:bodyPr/>
                    <a:lstStyle/>
                    <a:p>
                      <a:pPr marL="0" marR="0" lvl="0" indent="0" algn="just" rtl="0">
                        <a:lnSpc>
                          <a:spcPct val="100000"/>
                        </a:lnSpc>
                        <a:spcBef>
                          <a:spcPts val="0"/>
                        </a:spcBef>
                        <a:spcAft>
                          <a:spcPts val="0"/>
                        </a:spcAft>
                        <a:buNone/>
                      </a:pPr>
                      <a:r>
                        <a:rPr lang="en-IN" sz="1050" b="0" u="none" strike="noStrike" cap="none">
                          <a:solidFill>
                            <a:schemeClr val="dk1"/>
                          </a:solidFill>
                          <a:latin typeface="Times New Roman"/>
                          <a:ea typeface="Times New Roman"/>
                          <a:cs typeface="Times New Roman"/>
                          <a:sym typeface="Times New Roman"/>
                        </a:rPr>
                        <a:t>2022</a:t>
                      </a:r>
                      <a:endParaRPr sz="1050" b="0" u="none" strike="noStrike" cap="none">
                        <a:solidFill>
                          <a:schemeClr val="dk1"/>
                        </a:solidFill>
                        <a:latin typeface="Times New Roman"/>
                        <a:ea typeface="Times New Roman"/>
                        <a:cs typeface="Times New Roman"/>
                        <a:sym typeface="Times New Roman"/>
                      </a:endParaRPr>
                    </a:p>
                  </a:txBody>
                  <a:tcPr marL="68575" marR="68575" marT="0" marB="0"/>
                </a:tc>
                <a:tc>
                  <a:txBody>
                    <a:bodyPr/>
                    <a:lstStyle/>
                    <a:p>
                      <a:pPr marL="0" marR="0" lvl="0" indent="0" algn="just" rtl="0">
                        <a:lnSpc>
                          <a:spcPct val="100000"/>
                        </a:lnSpc>
                        <a:spcBef>
                          <a:spcPts val="0"/>
                        </a:spcBef>
                        <a:spcAft>
                          <a:spcPts val="0"/>
                        </a:spcAft>
                        <a:buNone/>
                      </a:pPr>
                      <a:r>
                        <a:rPr lang="en-IN" sz="1050" b="0" u="none" strike="noStrike" cap="none">
                          <a:solidFill>
                            <a:schemeClr val="dk1"/>
                          </a:solidFill>
                          <a:latin typeface="Times New Roman"/>
                          <a:ea typeface="Times New Roman"/>
                          <a:cs typeface="Times New Roman"/>
                          <a:sym typeface="Times New Roman"/>
                        </a:rPr>
                        <a:t>This paper proposes a system for recognizing Indian Sign Language (ISL) alphabets and digits using Speeded Up Robust Features (SURF) with Support Vector Machines (SVM) and Convolutional Neural Networks (CNN). The system first segments the hand from the background, then extracts SURF features from the hand region, and finally classifies the features using SVM or CNN.</a:t>
                      </a:r>
                      <a:endParaRPr/>
                    </a:p>
                    <a:p>
                      <a:pPr marL="0" marR="0" lvl="0" indent="0" algn="just" rtl="0">
                        <a:lnSpc>
                          <a:spcPct val="100000"/>
                        </a:lnSpc>
                        <a:spcBef>
                          <a:spcPts val="800"/>
                        </a:spcBef>
                        <a:spcAft>
                          <a:spcPts val="0"/>
                        </a:spcAft>
                        <a:buNone/>
                      </a:pPr>
                      <a:endParaRPr sz="1050" b="0" u="none" strike="noStrike" cap="none">
                        <a:solidFill>
                          <a:schemeClr val="dk1"/>
                        </a:solidFill>
                        <a:latin typeface="Times New Roman"/>
                        <a:ea typeface="Times New Roman"/>
                        <a:cs typeface="Times New Roman"/>
                        <a:sym typeface="Times New Roman"/>
                      </a:endParaRPr>
                    </a:p>
                  </a:txBody>
                  <a:tcPr marL="68575" marR="68575" marT="0" marB="0"/>
                </a:tc>
                <a:tc>
                  <a:txBody>
                    <a:bodyPr/>
                    <a:lstStyle/>
                    <a:p>
                      <a:pPr marL="0" marR="0" lvl="0" indent="0" algn="just" rtl="0">
                        <a:lnSpc>
                          <a:spcPct val="100000"/>
                        </a:lnSpc>
                        <a:spcBef>
                          <a:spcPts val="0"/>
                        </a:spcBef>
                        <a:spcAft>
                          <a:spcPts val="0"/>
                        </a:spcAft>
                        <a:buNone/>
                      </a:pPr>
                      <a:r>
                        <a:rPr lang="en-IN" sz="1050" b="0" u="none" strike="noStrike" cap="none">
                          <a:solidFill>
                            <a:schemeClr val="dk1"/>
                          </a:solidFill>
                          <a:latin typeface="Times New Roman"/>
                          <a:ea typeface="Times New Roman"/>
                          <a:cs typeface="Times New Roman"/>
                          <a:sym typeface="Times New Roman"/>
                        </a:rPr>
                        <a:t>The system achieved an accuracy of 92% on the dataset. The authors also noted that the system is able to recognize ISL signs in real time.</a:t>
                      </a:r>
                      <a:endParaRPr sz="1050" b="0" u="none" strike="noStrike" cap="none">
                        <a:solidFill>
                          <a:schemeClr val="dk1"/>
                        </a:solidFill>
                        <a:latin typeface="Times New Roman"/>
                        <a:ea typeface="Times New Roman"/>
                        <a:cs typeface="Times New Roman"/>
                        <a:sym typeface="Times New Roman"/>
                      </a:endParaRPr>
                    </a:p>
                  </a:txBody>
                  <a:tcPr marL="68575" marR="68575" marT="0" marB="0"/>
                </a:tc>
                <a:extLst>
                  <a:ext uri="{0D108BD9-81ED-4DB2-BD59-A6C34878D82A}">
                    <a16:rowId xmlns:a16="http://schemas.microsoft.com/office/drawing/2014/main" val="10000"/>
                  </a:ext>
                </a:extLst>
              </a:tr>
              <a:tr h="1492325">
                <a:tc>
                  <a:txBody>
                    <a:bodyPr/>
                    <a:lstStyle/>
                    <a:p>
                      <a:pPr marL="0" marR="0" lvl="0" indent="0" algn="just" rtl="0">
                        <a:lnSpc>
                          <a:spcPct val="100000"/>
                        </a:lnSpc>
                        <a:spcBef>
                          <a:spcPts val="0"/>
                        </a:spcBef>
                        <a:spcAft>
                          <a:spcPts val="0"/>
                        </a:spcAft>
                        <a:buNone/>
                      </a:pPr>
                      <a:r>
                        <a:rPr lang="en-IN" sz="1050" b="0" u="none" strike="noStrike" cap="none">
                          <a:solidFill>
                            <a:schemeClr val="dk1"/>
                          </a:solidFill>
                          <a:latin typeface="Times New Roman"/>
                          <a:ea typeface="Times New Roman"/>
                          <a:cs typeface="Times New Roman"/>
                          <a:sym typeface="Times New Roman"/>
                        </a:rPr>
                        <a:t>10.</a:t>
                      </a:r>
                      <a:endParaRPr sz="1050" b="0" u="none" strike="noStrike" cap="none">
                        <a:solidFill>
                          <a:schemeClr val="dk1"/>
                        </a:solidFill>
                        <a:latin typeface="Times New Roman"/>
                        <a:ea typeface="Times New Roman"/>
                        <a:cs typeface="Times New Roman"/>
                        <a:sym typeface="Times New Roman"/>
                      </a:endParaRPr>
                    </a:p>
                  </a:txBody>
                  <a:tcPr marL="68575" marR="68575" marT="0" marB="0"/>
                </a:tc>
                <a:tc>
                  <a:txBody>
                    <a:bodyPr/>
                    <a:lstStyle/>
                    <a:p>
                      <a:pPr marL="0" marR="0" lvl="0" indent="0" algn="just" rtl="0">
                        <a:lnSpc>
                          <a:spcPct val="100000"/>
                        </a:lnSpc>
                        <a:spcBef>
                          <a:spcPts val="0"/>
                        </a:spcBef>
                        <a:spcAft>
                          <a:spcPts val="0"/>
                        </a:spcAft>
                        <a:buNone/>
                      </a:pPr>
                      <a:r>
                        <a:rPr lang="en-IN" sz="1050" b="0" u="none" strike="noStrike" cap="none">
                          <a:solidFill>
                            <a:schemeClr val="dk1"/>
                          </a:solidFill>
                          <a:latin typeface="Times New Roman"/>
                          <a:ea typeface="Times New Roman"/>
                          <a:cs typeface="Times New Roman"/>
                          <a:sym typeface="Times New Roman"/>
                        </a:rPr>
                        <a:t>“Motion Based Indian Sign Language Recognition using Deep Learning” by Atharv Ganpatye and Sunil Mane</a:t>
                      </a:r>
                      <a:endParaRPr sz="1050" b="0" u="none" strike="noStrike" cap="none">
                        <a:solidFill>
                          <a:schemeClr val="dk1"/>
                        </a:solidFill>
                        <a:latin typeface="Times New Roman"/>
                        <a:ea typeface="Times New Roman"/>
                        <a:cs typeface="Times New Roman"/>
                        <a:sym typeface="Times New Roman"/>
                      </a:endParaRPr>
                    </a:p>
                  </a:txBody>
                  <a:tcPr marL="68575" marR="68575" marT="0" marB="0"/>
                </a:tc>
                <a:tc>
                  <a:txBody>
                    <a:bodyPr/>
                    <a:lstStyle/>
                    <a:p>
                      <a:pPr marL="0" marR="0" lvl="0" indent="0" algn="just" rtl="0">
                        <a:lnSpc>
                          <a:spcPct val="100000"/>
                        </a:lnSpc>
                        <a:spcBef>
                          <a:spcPts val="0"/>
                        </a:spcBef>
                        <a:spcAft>
                          <a:spcPts val="0"/>
                        </a:spcAft>
                        <a:buNone/>
                      </a:pPr>
                      <a:r>
                        <a:rPr lang="en-IN" sz="1050" b="0" u="none" strike="noStrike" cap="none">
                          <a:solidFill>
                            <a:schemeClr val="dk1"/>
                          </a:solidFill>
                          <a:latin typeface="Times New Roman"/>
                          <a:ea typeface="Times New Roman"/>
                          <a:cs typeface="Times New Roman"/>
                          <a:sym typeface="Times New Roman"/>
                        </a:rPr>
                        <a:t>2nd International Conference on Intelligent Technologies (CONIT)</a:t>
                      </a:r>
                      <a:endParaRPr sz="1050" b="0" u="none" strike="noStrike" cap="none">
                        <a:solidFill>
                          <a:schemeClr val="dk1"/>
                        </a:solidFill>
                        <a:latin typeface="Times New Roman"/>
                        <a:ea typeface="Times New Roman"/>
                        <a:cs typeface="Times New Roman"/>
                        <a:sym typeface="Times New Roman"/>
                      </a:endParaRPr>
                    </a:p>
                  </a:txBody>
                  <a:tcPr marL="68575" marR="68575" marT="0" marB="0"/>
                </a:tc>
                <a:tc>
                  <a:txBody>
                    <a:bodyPr/>
                    <a:lstStyle/>
                    <a:p>
                      <a:pPr marL="0" marR="0" lvl="0" indent="0" algn="just" rtl="0">
                        <a:lnSpc>
                          <a:spcPct val="100000"/>
                        </a:lnSpc>
                        <a:spcBef>
                          <a:spcPts val="0"/>
                        </a:spcBef>
                        <a:spcAft>
                          <a:spcPts val="0"/>
                        </a:spcAft>
                        <a:buNone/>
                      </a:pPr>
                      <a:r>
                        <a:rPr lang="en-IN" sz="1050" b="0" u="none" strike="noStrike" cap="none">
                          <a:solidFill>
                            <a:schemeClr val="dk1"/>
                          </a:solidFill>
                          <a:latin typeface="Times New Roman"/>
                          <a:ea typeface="Times New Roman"/>
                          <a:cs typeface="Times New Roman"/>
                          <a:sym typeface="Times New Roman"/>
                        </a:rPr>
                        <a:t>2022</a:t>
                      </a:r>
                      <a:endParaRPr sz="1050" b="0" u="none" strike="noStrike" cap="none">
                        <a:solidFill>
                          <a:schemeClr val="dk1"/>
                        </a:solidFill>
                        <a:latin typeface="Times New Roman"/>
                        <a:ea typeface="Times New Roman"/>
                        <a:cs typeface="Times New Roman"/>
                        <a:sym typeface="Times New Roman"/>
                      </a:endParaRPr>
                    </a:p>
                  </a:txBody>
                  <a:tcPr marL="68575" marR="68575" marT="0" marB="0"/>
                </a:tc>
                <a:tc>
                  <a:txBody>
                    <a:bodyPr/>
                    <a:lstStyle/>
                    <a:p>
                      <a:pPr marL="0" marR="0" lvl="0" indent="0" algn="just" rtl="0">
                        <a:lnSpc>
                          <a:spcPct val="100000"/>
                        </a:lnSpc>
                        <a:spcBef>
                          <a:spcPts val="0"/>
                        </a:spcBef>
                        <a:spcAft>
                          <a:spcPts val="0"/>
                        </a:spcAft>
                        <a:buNone/>
                      </a:pPr>
                      <a:r>
                        <a:rPr lang="en-IN" sz="1050" b="0" u="none" strike="noStrike" cap="none">
                          <a:solidFill>
                            <a:schemeClr val="dk1"/>
                          </a:solidFill>
                          <a:latin typeface="Times New Roman"/>
                          <a:ea typeface="Times New Roman"/>
                          <a:cs typeface="Times New Roman"/>
                          <a:sym typeface="Times New Roman"/>
                        </a:rPr>
                        <a:t>This paper proposes a system for recognizing Indian Sign Language (ISL) signs using deep learning. The system first segments the hand from the background, then extracts motion features from the hand region, and finally classifies the features using a deep learning model.</a:t>
                      </a:r>
                      <a:endParaRPr/>
                    </a:p>
                  </a:txBody>
                  <a:tcPr marL="68575" marR="68575" marT="0" marB="0"/>
                </a:tc>
                <a:tc>
                  <a:txBody>
                    <a:bodyPr/>
                    <a:lstStyle/>
                    <a:p>
                      <a:pPr marL="0" marR="0" lvl="0" indent="0" algn="just" rtl="0">
                        <a:lnSpc>
                          <a:spcPct val="100000"/>
                        </a:lnSpc>
                        <a:spcBef>
                          <a:spcPts val="0"/>
                        </a:spcBef>
                        <a:spcAft>
                          <a:spcPts val="0"/>
                        </a:spcAft>
                        <a:buNone/>
                      </a:pPr>
                      <a:r>
                        <a:rPr lang="en-IN" sz="1050" b="0" u="none" strike="noStrike" cap="none">
                          <a:solidFill>
                            <a:schemeClr val="dk1"/>
                          </a:solidFill>
                          <a:latin typeface="Times New Roman"/>
                          <a:ea typeface="Times New Roman"/>
                          <a:cs typeface="Times New Roman"/>
                          <a:sym typeface="Times New Roman"/>
                        </a:rPr>
                        <a:t>The approach achieves an accuracy of 92% on a test set of the images using the proposed methodology.</a:t>
                      </a:r>
                      <a:endParaRPr sz="1050" b="0" u="none" strike="noStrike" cap="none">
                        <a:solidFill>
                          <a:schemeClr val="dk1"/>
                        </a:solidFill>
                        <a:latin typeface="Times New Roman"/>
                        <a:ea typeface="Times New Roman"/>
                        <a:cs typeface="Times New Roman"/>
                        <a:sym typeface="Times New Roman"/>
                      </a:endParaRPr>
                    </a:p>
                  </a:txBody>
                  <a:tcPr marL="68575" marR="68575" marT="0" marB="0"/>
                </a:tc>
                <a:extLst>
                  <a:ext uri="{0D108BD9-81ED-4DB2-BD59-A6C34878D82A}">
                    <a16:rowId xmlns:a16="http://schemas.microsoft.com/office/drawing/2014/main" val="10001"/>
                  </a:ext>
                </a:extLst>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Shape 172"/>
        <p:cNvGrpSpPr/>
        <p:nvPr/>
      </p:nvGrpSpPr>
      <p:grpSpPr>
        <a:xfrm>
          <a:off x="0" y="0"/>
          <a:ext cx="0" cy="0"/>
          <a:chOff x="0" y="0"/>
          <a:chExt cx="0" cy="0"/>
        </a:xfrm>
      </p:grpSpPr>
      <p:sp>
        <p:nvSpPr>
          <p:cNvPr id="173" name="Google Shape;173;p11"/>
          <p:cNvSpPr txBox="1">
            <a:spLocks noGrp="1"/>
          </p:cNvSpPr>
          <p:nvPr>
            <p:ph type="title"/>
          </p:nvPr>
        </p:nvSpPr>
        <p:spPr>
          <a:xfrm>
            <a:off x="1550504" y="343231"/>
            <a:ext cx="5154091" cy="330200"/>
          </a:xfrm>
          <a:prstGeom prst="rect">
            <a:avLst/>
          </a:prstGeom>
          <a:noFill/>
          <a:ln>
            <a:noFill/>
          </a:ln>
        </p:spPr>
        <p:txBody>
          <a:bodyPr spcFirstLastPara="1" wrap="square" lIns="0" tIns="12050" rIns="0" bIns="0" anchor="t" anchorCtr="0">
            <a:spAutoFit/>
          </a:bodyPr>
          <a:lstStyle/>
          <a:p>
            <a:pPr marL="12700" lvl="0" indent="0" algn="l" rtl="0">
              <a:lnSpc>
                <a:spcPct val="100000"/>
              </a:lnSpc>
              <a:spcBef>
                <a:spcPts val="0"/>
              </a:spcBef>
              <a:spcAft>
                <a:spcPts val="0"/>
              </a:spcAft>
              <a:buNone/>
            </a:pPr>
            <a:r>
              <a:rPr lang="en-IN" sz="2000" b="0" dirty="0">
                <a:latin typeface="Arial"/>
                <a:ea typeface="Arial"/>
                <a:cs typeface="Arial"/>
                <a:sym typeface="Arial"/>
              </a:rPr>
              <a:t>Proposed Methodology/System Architecture</a:t>
            </a:r>
            <a:endParaRPr sz="2000" dirty="0">
              <a:latin typeface="Arial"/>
              <a:ea typeface="Arial"/>
              <a:cs typeface="Arial"/>
              <a:sym typeface="Arial"/>
            </a:endParaRPr>
          </a:p>
        </p:txBody>
      </p:sp>
      <p:pic>
        <p:nvPicPr>
          <p:cNvPr id="174" name="Google Shape;174;p11"/>
          <p:cNvPicPr preferRelativeResize="0"/>
          <p:nvPr/>
        </p:nvPicPr>
        <p:blipFill rotWithShape="1">
          <a:blip r:embed="rId3">
            <a:alphaModFix/>
          </a:blip>
          <a:srcRect/>
          <a:stretch/>
        </p:blipFill>
        <p:spPr>
          <a:xfrm>
            <a:off x="6534911" y="0"/>
            <a:ext cx="2609087" cy="2516885"/>
          </a:xfrm>
          <a:prstGeom prst="rect">
            <a:avLst/>
          </a:prstGeom>
          <a:noFill/>
          <a:ln>
            <a:noFill/>
          </a:ln>
        </p:spPr>
      </p:pic>
      <p:pic>
        <p:nvPicPr>
          <p:cNvPr id="175" name="Google Shape;175;p11"/>
          <p:cNvPicPr preferRelativeResize="0"/>
          <p:nvPr/>
        </p:nvPicPr>
        <p:blipFill rotWithShape="1">
          <a:blip r:embed="rId4">
            <a:alphaModFix/>
          </a:blip>
          <a:srcRect/>
          <a:stretch/>
        </p:blipFill>
        <p:spPr>
          <a:xfrm>
            <a:off x="269609" y="343231"/>
            <a:ext cx="624839" cy="435863"/>
          </a:xfrm>
          <a:prstGeom prst="rect">
            <a:avLst/>
          </a:prstGeom>
          <a:noFill/>
          <a:ln>
            <a:noFill/>
          </a:ln>
        </p:spPr>
      </p:pic>
      <p:grpSp>
        <p:nvGrpSpPr>
          <p:cNvPr id="176" name="Google Shape;176;p11"/>
          <p:cNvGrpSpPr/>
          <p:nvPr/>
        </p:nvGrpSpPr>
        <p:grpSpPr>
          <a:xfrm>
            <a:off x="0" y="4917947"/>
            <a:ext cx="9144000" cy="226060"/>
            <a:chOff x="0" y="4917947"/>
            <a:chExt cx="9144000" cy="226060"/>
          </a:xfrm>
        </p:grpSpPr>
        <p:sp>
          <p:nvSpPr>
            <p:cNvPr id="177" name="Google Shape;177;p11"/>
            <p:cNvSpPr/>
            <p:nvPr/>
          </p:nvSpPr>
          <p:spPr>
            <a:xfrm>
              <a:off x="0" y="4917947"/>
              <a:ext cx="9144000" cy="226060"/>
            </a:xfrm>
            <a:custGeom>
              <a:avLst/>
              <a:gdLst/>
              <a:ahLst/>
              <a:cxnLst/>
              <a:rect l="l" t="t" r="r" b="b"/>
              <a:pathLst>
                <a:path w="9144000" h="226060" extrusionOk="0">
                  <a:moveTo>
                    <a:pt x="9144000" y="0"/>
                  </a:moveTo>
                  <a:lnTo>
                    <a:pt x="0" y="0"/>
                  </a:lnTo>
                  <a:lnTo>
                    <a:pt x="0" y="225551"/>
                  </a:lnTo>
                  <a:lnTo>
                    <a:pt x="9144000" y="225551"/>
                  </a:lnTo>
                  <a:lnTo>
                    <a:pt x="9144000" y="0"/>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8" name="Google Shape;178;p11"/>
            <p:cNvSpPr/>
            <p:nvPr/>
          </p:nvSpPr>
          <p:spPr>
            <a:xfrm>
              <a:off x="0" y="4917947"/>
              <a:ext cx="9144000" cy="226060"/>
            </a:xfrm>
            <a:custGeom>
              <a:avLst/>
              <a:gdLst/>
              <a:ahLst/>
              <a:cxnLst/>
              <a:rect l="l" t="t" r="r" b="b"/>
              <a:pathLst>
                <a:path w="9144000" h="226060" extrusionOk="0">
                  <a:moveTo>
                    <a:pt x="0" y="0"/>
                  </a:moveTo>
                  <a:lnTo>
                    <a:pt x="9144000" y="0"/>
                  </a:lnTo>
                  <a:lnTo>
                    <a:pt x="9144000" y="225856"/>
                  </a:lnTo>
                  <a:lnTo>
                    <a:pt x="0" y="225856"/>
                  </a:lnTo>
                  <a:lnTo>
                    <a:pt x="0" y="0"/>
                  </a:lnTo>
                  <a:close/>
                </a:path>
              </a:pathLst>
            </a:custGeom>
            <a:noFill/>
            <a:ln w="952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pic>
        <p:nvPicPr>
          <p:cNvPr id="179" name="Google Shape;179;p11"/>
          <p:cNvPicPr preferRelativeResize="0"/>
          <p:nvPr/>
        </p:nvPicPr>
        <p:blipFill rotWithShape="1">
          <a:blip r:embed="rId5">
            <a:alphaModFix/>
          </a:blip>
          <a:srcRect/>
          <a:stretch/>
        </p:blipFill>
        <p:spPr>
          <a:xfrm>
            <a:off x="306567" y="4283965"/>
            <a:ext cx="550925" cy="557021"/>
          </a:xfrm>
          <a:prstGeom prst="rect">
            <a:avLst/>
          </a:prstGeom>
          <a:noFill/>
          <a:ln>
            <a:noFill/>
          </a:ln>
        </p:spPr>
      </p:pic>
      <p:sp>
        <p:nvSpPr>
          <p:cNvPr id="180" name="Google Shape;180;p11"/>
          <p:cNvSpPr txBox="1"/>
          <p:nvPr/>
        </p:nvSpPr>
        <p:spPr>
          <a:xfrm>
            <a:off x="857492" y="905503"/>
            <a:ext cx="7380605" cy="3520836"/>
          </a:xfrm>
          <a:prstGeom prst="rect">
            <a:avLst/>
          </a:prstGeom>
          <a:noFill/>
          <a:ln>
            <a:noFill/>
          </a:ln>
        </p:spPr>
        <p:txBody>
          <a:bodyPr spcFirstLastPara="1" wrap="square" lIns="0" tIns="12050" rIns="0" bIns="0" anchor="t" anchorCtr="0">
            <a:spAutoFit/>
          </a:bodyPr>
          <a:lstStyle/>
          <a:p>
            <a:pPr marL="12700" marR="5080" lvl="0" indent="0" algn="just" rtl="0">
              <a:lnSpc>
                <a:spcPct val="100000"/>
              </a:lnSpc>
              <a:spcBef>
                <a:spcPts val="0"/>
              </a:spcBef>
              <a:spcAft>
                <a:spcPts val="0"/>
              </a:spcAft>
              <a:buNone/>
            </a:pPr>
            <a:r>
              <a:rPr lang="en-IN" sz="1400" b="1">
                <a:solidFill>
                  <a:schemeClr val="dk1"/>
                </a:solidFill>
                <a:latin typeface="Times New Roman"/>
                <a:ea typeface="Times New Roman"/>
                <a:cs typeface="Times New Roman"/>
                <a:sym typeface="Times New Roman"/>
              </a:rPr>
              <a:t>Building a sign language detection model using DTW and MediaPipe involves several steps, from  data collection to model evaluation. Here's a proposed methodology to guide you through the  process:</a:t>
            </a:r>
            <a:endParaRPr sz="1400">
              <a:solidFill>
                <a:schemeClr val="dk1"/>
              </a:solidFill>
              <a:latin typeface="Times New Roman"/>
              <a:ea typeface="Times New Roman"/>
              <a:cs typeface="Times New Roman"/>
              <a:sym typeface="Times New Roman"/>
            </a:endParaRPr>
          </a:p>
          <a:p>
            <a:pPr marL="0" marR="0" lvl="0" indent="0" algn="just" rtl="0">
              <a:lnSpc>
                <a:spcPct val="100000"/>
              </a:lnSpc>
              <a:spcBef>
                <a:spcPts val="45"/>
              </a:spcBef>
              <a:spcAft>
                <a:spcPts val="0"/>
              </a:spcAft>
              <a:buNone/>
            </a:pPr>
            <a:endParaRPr sz="1400">
              <a:solidFill>
                <a:schemeClr val="dk1"/>
              </a:solidFill>
              <a:latin typeface="Times New Roman"/>
              <a:ea typeface="Times New Roman"/>
              <a:cs typeface="Times New Roman"/>
              <a:sym typeface="Times New Roman"/>
            </a:endParaRPr>
          </a:p>
          <a:p>
            <a:pPr marL="184150" marR="139700" lvl="0" indent="-171450" algn="just" rtl="0">
              <a:lnSpc>
                <a:spcPct val="100000"/>
              </a:lnSpc>
              <a:spcBef>
                <a:spcPts val="0"/>
              </a:spcBef>
              <a:spcAft>
                <a:spcPts val="0"/>
              </a:spcAft>
              <a:buClr>
                <a:schemeClr val="dk1"/>
              </a:buClr>
              <a:buSzPts val="1400"/>
              <a:buFont typeface="Arial"/>
              <a:buChar char="•"/>
            </a:pPr>
            <a:r>
              <a:rPr lang="en-IN" sz="1400" b="1">
                <a:solidFill>
                  <a:schemeClr val="dk1"/>
                </a:solidFill>
                <a:latin typeface="Times New Roman"/>
                <a:ea typeface="Times New Roman"/>
                <a:cs typeface="Times New Roman"/>
                <a:sym typeface="Times New Roman"/>
              </a:rPr>
              <a:t>Data Collection: </a:t>
            </a:r>
            <a:r>
              <a:rPr lang="en-IN" sz="1400">
                <a:solidFill>
                  <a:schemeClr val="dk1"/>
                </a:solidFill>
                <a:latin typeface="Times New Roman"/>
                <a:ea typeface="Times New Roman"/>
                <a:cs typeface="Times New Roman"/>
                <a:sym typeface="Times New Roman"/>
              </a:rPr>
              <a:t>Gather a diverse dataset of sign language signs with corresponding labels,  including video recordings of different users performing various signs.</a:t>
            </a:r>
            <a:endParaRPr sz="1400">
              <a:solidFill>
                <a:schemeClr val="dk1"/>
              </a:solidFill>
              <a:latin typeface="Times New Roman"/>
              <a:ea typeface="Times New Roman"/>
              <a:cs typeface="Times New Roman"/>
              <a:sym typeface="Times New Roman"/>
            </a:endParaRPr>
          </a:p>
          <a:p>
            <a:pPr marL="0" marR="0" lvl="0" indent="0" algn="just" rtl="0">
              <a:lnSpc>
                <a:spcPct val="100000"/>
              </a:lnSpc>
              <a:spcBef>
                <a:spcPts val="40"/>
              </a:spcBef>
              <a:spcAft>
                <a:spcPts val="0"/>
              </a:spcAft>
              <a:buClr>
                <a:schemeClr val="dk1"/>
              </a:buClr>
              <a:buSzPts val="1400"/>
              <a:buFont typeface="Arial"/>
              <a:buNone/>
            </a:pPr>
            <a:endParaRPr sz="1400">
              <a:solidFill>
                <a:schemeClr val="dk1"/>
              </a:solidFill>
              <a:latin typeface="Times New Roman"/>
              <a:ea typeface="Times New Roman"/>
              <a:cs typeface="Times New Roman"/>
              <a:sym typeface="Times New Roman"/>
            </a:endParaRPr>
          </a:p>
          <a:p>
            <a:pPr marL="285750" marR="0" lvl="0" indent="-285750" algn="just" rtl="0">
              <a:spcBef>
                <a:spcPts val="0"/>
              </a:spcBef>
              <a:spcAft>
                <a:spcPts val="0"/>
              </a:spcAft>
              <a:buClr>
                <a:schemeClr val="dk1"/>
              </a:buClr>
              <a:buSzPts val="1400"/>
              <a:buFont typeface="Arial"/>
              <a:buChar char="•"/>
            </a:pPr>
            <a:r>
              <a:rPr lang="en-IN" sz="1400" b="1" i="0">
                <a:solidFill>
                  <a:schemeClr val="dk1"/>
                </a:solidFill>
                <a:latin typeface="Times New Roman"/>
                <a:ea typeface="Times New Roman"/>
                <a:cs typeface="Times New Roman"/>
                <a:sym typeface="Times New Roman"/>
              </a:rPr>
              <a:t>Holistic Model and Landmark Extraction:</a:t>
            </a:r>
            <a:endParaRPr/>
          </a:p>
          <a:p>
            <a:pPr marL="400050" marR="0" lvl="0" indent="-400050" algn="just" rtl="0">
              <a:spcBef>
                <a:spcPts val="0"/>
              </a:spcBef>
              <a:spcAft>
                <a:spcPts val="0"/>
              </a:spcAft>
              <a:buClr>
                <a:schemeClr val="dk1"/>
              </a:buClr>
              <a:buSzPts val="1400"/>
              <a:buFont typeface="Calibri"/>
              <a:buAutoNum type="romanLcPeriod"/>
            </a:pPr>
            <a:r>
              <a:rPr lang="en-IN" sz="1400" i="0">
                <a:solidFill>
                  <a:schemeClr val="dk1"/>
                </a:solidFill>
                <a:latin typeface="Times New Roman"/>
                <a:ea typeface="Times New Roman"/>
                <a:cs typeface="Times New Roman"/>
                <a:sym typeface="Times New Roman"/>
              </a:rPr>
              <a:t>Utilize the Holistic Model of MediaPipe to extract keypoints from Hands, Pose, and Face models.</a:t>
            </a:r>
            <a:endParaRPr/>
          </a:p>
          <a:p>
            <a:pPr marL="400050" marR="0" lvl="0" indent="-400050" algn="just" rtl="0">
              <a:spcBef>
                <a:spcPts val="0"/>
              </a:spcBef>
              <a:spcAft>
                <a:spcPts val="0"/>
              </a:spcAft>
              <a:buClr>
                <a:schemeClr val="dk1"/>
              </a:buClr>
              <a:buSzPts val="1400"/>
              <a:buFont typeface="Calibri"/>
              <a:buAutoNum type="romanLcPeriod"/>
            </a:pPr>
            <a:r>
              <a:rPr lang="en-IN" sz="1400" i="0">
                <a:solidFill>
                  <a:schemeClr val="dk1"/>
                </a:solidFill>
                <a:latin typeface="Times New Roman"/>
                <a:ea typeface="Times New Roman"/>
                <a:cs typeface="Times New Roman"/>
                <a:sym typeface="Times New Roman"/>
              </a:rPr>
              <a:t>For this project, focus primarily on the Hand model to predict sign language gestures.</a:t>
            </a:r>
            <a:endParaRPr/>
          </a:p>
          <a:p>
            <a:pPr marL="400050" marR="0" lvl="0" indent="-400050" algn="just" rtl="0">
              <a:spcBef>
                <a:spcPts val="0"/>
              </a:spcBef>
              <a:spcAft>
                <a:spcPts val="0"/>
              </a:spcAft>
              <a:buClr>
                <a:schemeClr val="dk1"/>
              </a:buClr>
              <a:buSzPts val="1400"/>
              <a:buFont typeface="Calibri"/>
              <a:buAutoNum type="romanLcPeriod"/>
            </a:pPr>
            <a:r>
              <a:rPr lang="en-IN" sz="1400" i="0">
                <a:solidFill>
                  <a:schemeClr val="dk1"/>
                </a:solidFill>
                <a:latin typeface="Times New Roman"/>
                <a:ea typeface="Times New Roman"/>
                <a:cs typeface="Times New Roman"/>
                <a:sym typeface="Times New Roman"/>
              </a:rPr>
              <a:t>In cases where a hand is not detected, set all positions to zero as a baseline.</a:t>
            </a:r>
            <a:endParaRPr/>
          </a:p>
          <a:p>
            <a:pPr marL="457200" marR="0" lvl="1" indent="0" algn="just" rtl="0">
              <a:spcBef>
                <a:spcPts val="0"/>
              </a:spcBef>
              <a:spcAft>
                <a:spcPts val="0"/>
              </a:spcAft>
              <a:buNone/>
            </a:pPr>
            <a:endParaRPr sz="1400" b="1" i="0" u="none" strike="noStrike" cap="none">
              <a:solidFill>
                <a:schemeClr val="dk1"/>
              </a:solidFill>
              <a:latin typeface="Times New Roman"/>
              <a:ea typeface="Times New Roman"/>
              <a:cs typeface="Times New Roman"/>
              <a:sym typeface="Times New Roman"/>
            </a:endParaRPr>
          </a:p>
          <a:p>
            <a:pPr marL="285750" marR="0" lvl="0" indent="-285750" algn="just" rtl="0">
              <a:spcBef>
                <a:spcPts val="0"/>
              </a:spcBef>
              <a:spcAft>
                <a:spcPts val="0"/>
              </a:spcAft>
              <a:buClr>
                <a:schemeClr val="dk1"/>
              </a:buClr>
              <a:buSzPts val="1400"/>
              <a:buFont typeface="Arial"/>
              <a:buChar char="•"/>
            </a:pPr>
            <a:r>
              <a:rPr lang="en-IN" sz="1400" b="1" i="0">
                <a:solidFill>
                  <a:schemeClr val="dk1"/>
                </a:solidFill>
                <a:latin typeface="Times New Roman"/>
                <a:ea typeface="Times New Roman"/>
                <a:cs typeface="Times New Roman"/>
                <a:sym typeface="Times New Roman"/>
              </a:rPr>
              <a:t>Hand Feature Extraction:</a:t>
            </a:r>
            <a:endParaRPr/>
          </a:p>
          <a:p>
            <a:pPr marL="400050" marR="0" lvl="0" indent="-400050" algn="just" rtl="0">
              <a:spcBef>
                <a:spcPts val="0"/>
              </a:spcBef>
              <a:spcAft>
                <a:spcPts val="0"/>
              </a:spcAft>
              <a:buClr>
                <a:schemeClr val="dk1"/>
              </a:buClr>
              <a:buSzPts val="1400"/>
              <a:buFont typeface="Calibri"/>
              <a:buAutoNum type="romanLcPeriod"/>
            </a:pPr>
            <a:r>
              <a:rPr lang="en-IN" sz="1400" i="0">
                <a:solidFill>
                  <a:schemeClr val="dk1"/>
                </a:solidFill>
                <a:latin typeface="Times New Roman"/>
                <a:ea typeface="Times New Roman"/>
                <a:cs typeface="Times New Roman"/>
                <a:sym typeface="Times New Roman"/>
              </a:rPr>
              <a:t>Create a HandModel class to define the hand gesture at each frame.</a:t>
            </a:r>
            <a:endParaRPr/>
          </a:p>
          <a:p>
            <a:pPr marL="400050" marR="0" lvl="0" indent="-400050" algn="just" rtl="0">
              <a:spcBef>
                <a:spcPts val="0"/>
              </a:spcBef>
              <a:spcAft>
                <a:spcPts val="0"/>
              </a:spcAft>
              <a:buClr>
                <a:schemeClr val="dk1"/>
              </a:buClr>
              <a:buSzPts val="1400"/>
              <a:buFont typeface="Calibri"/>
              <a:buAutoNum type="romanLcPeriod"/>
            </a:pPr>
            <a:r>
              <a:rPr lang="en-IN" sz="1400" i="0">
                <a:solidFill>
                  <a:schemeClr val="dk1"/>
                </a:solidFill>
                <a:latin typeface="Times New Roman"/>
                <a:ea typeface="Times New Roman"/>
                <a:cs typeface="Times New Roman"/>
                <a:sym typeface="Times New Roman"/>
              </a:rPr>
              <a:t>To ensure invariance to orientation and scale, design a feature vector comprising a list of angles between connections of the hand's landmarks.</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Shape 184"/>
        <p:cNvGrpSpPr/>
        <p:nvPr/>
      </p:nvGrpSpPr>
      <p:grpSpPr>
        <a:xfrm>
          <a:off x="0" y="0"/>
          <a:ext cx="0" cy="0"/>
          <a:chOff x="0" y="0"/>
          <a:chExt cx="0" cy="0"/>
        </a:xfrm>
      </p:grpSpPr>
      <p:sp>
        <p:nvSpPr>
          <p:cNvPr id="185" name="Google Shape;185;p12"/>
          <p:cNvSpPr txBox="1">
            <a:spLocks noGrp="1"/>
          </p:cNvSpPr>
          <p:nvPr>
            <p:ph type="title"/>
          </p:nvPr>
        </p:nvSpPr>
        <p:spPr>
          <a:xfrm>
            <a:off x="1643270" y="343231"/>
            <a:ext cx="5061325" cy="330200"/>
          </a:xfrm>
          <a:prstGeom prst="rect">
            <a:avLst/>
          </a:prstGeom>
          <a:noFill/>
          <a:ln>
            <a:noFill/>
          </a:ln>
        </p:spPr>
        <p:txBody>
          <a:bodyPr spcFirstLastPara="1" wrap="square" lIns="0" tIns="12050" rIns="0" bIns="0" anchor="t" anchorCtr="0">
            <a:spAutoFit/>
          </a:bodyPr>
          <a:lstStyle/>
          <a:p>
            <a:pPr marL="12700" lvl="0" indent="0" algn="l" rtl="0">
              <a:lnSpc>
                <a:spcPct val="100000"/>
              </a:lnSpc>
              <a:spcBef>
                <a:spcPts val="0"/>
              </a:spcBef>
              <a:spcAft>
                <a:spcPts val="0"/>
              </a:spcAft>
              <a:buNone/>
            </a:pPr>
            <a:r>
              <a:rPr lang="en-IN" sz="2000" b="0" dirty="0">
                <a:latin typeface="Arial"/>
                <a:ea typeface="Arial"/>
                <a:cs typeface="Arial"/>
                <a:sym typeface="Arial"/>
              </a:rPr>
              <a:t>Proposed Methodology/System Architecture</a:t>
            </a:r>
            <a:endParaRPr sz="2000" dirty="0">
              <a:latin typeface="Arial"/>
              <a:ea typeface="Arial"/>
              <a:cs typeface="Arial"/>
              <a:sym typeface="Arial"/>
            </a:endParaRPr>
          </a:p>
        </p:txBody>
      </p:sp>
      <p:pic>
        <p:nvPicPr>
          <p:cNvPr id="186" name="Google Shape;186;p12"/>
          <p:cNvPicPr preferRelativeResize="0"/>
          <p:nvPr/>
        </p:nvPicPr>
        <p:blipFill rotWithShape="1">
          <a:blip r:embed="rId3">
            <a:alphaModFix/>
          </a:blip>
          <a:srcRect/>
          <a:stretch/>
        </p:blipFill>
        <p:spPr>
          <a:xfrm>
            <a:off x="6534911" y="0"/>
            <a:ext cx="2609087" cy="2516885"/>
          </a:xfrm>
          <a:prstGeom prst="rect">
            <a:avLst/>
          </a:prstGeom>
          <a:noFill/>
          <a:ln>
            <a:noFill/>
          </a:ln>
        </p:spPr>
      </p:pic>
      <p:pic>
        <p:nvPicPr>
          <p:cNvPr id="187" name="Google Shape;187;p12"/>
          <p:cNvPicPr preferRelativeResize="0"/>
          <p:nvPr/>
        </p:nvPicPr>
        <p:blipFill rotWithShape="1">
          <a:blip r:embed="rId4">
            <a:alphaModFix/>
          </a:blip>
          <a:srcRect/>
          <a:stretch/>
        </p:blipFill>
        <p:spPr>
          <a:xfrm>
            <a:off x="275136" y="343231"/>
            <a:ext cx="624839" cy="435863"/>
          </a:xfrm>
          <a:prstGeom prst="rect">
            <a:avLst/>
          </a:prstGeom>
          <a:noFill/>
          <a:ln>
            <a:noFill/>
          </a:ln>
        </p:spPr>
      </p:pic>
      <p:grpSp>
        <p:nvGrpSpPr>
          <p:cNvPr id="188" name="Google Shape;188;p12"/>
          <p:cNvGrpSpPr/>
          <p:nvPr/>
        </p:nvGrpSpPr>
        <p:grpSpPr>
          <a:xfrm>
            <a:off x="0" y="4917947"/>
            <a:ext cx="9144000" cy="226060"/>
            <a:chOff x="0" y="4917947"/>
            <a:chExt cx="9144000" cy="226060"/>
          </a:xfrm>
        </p:grpSpPr>
        <p:sp>
          <p:nvSpPr>
            <p:cNvPr id="189" name="Google Shape;189;p12"/>
            <p:cNvSpPr/>
            <p:nvPr/>
          </p:nvSpPr>
          <p:spPr>
            <a:xfrm>
              <a:off x="0" y="4917947"/>
              <a:ext cx="9144000" cy="226060"/>
            </a:xfrm>
            <a:custGeom>
              <a:avLst/>
              <a:gdLst/>
              <a:ahLst/>
              <a:cxnLst/>
              <a:rect l="l" t="t" r="r" b="b"/>
              <a:pathLst>
                <a:path w="9144000" h="226060" extrusionOk="0">
                  <a:moveTo>
                    <a:pt x="9144000" y="0"/>
                  </a:moveTo>
                  <a:lnTo>
                    <a:pt x="0" y="0"/>
                  </a:lnTo>
                  <a:lnTo>
                    <a:pt x="0" y="225551"/>
                  </a:lnTo>
                  <a:lnTo>
                    <a:pt x="9144000" y="225551"/>
                  </a:lnTo>
                  <a:lnTo>
                    <a:pt x="9144000" y="0"/>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0" name="Google Shape;190;p12"/>
            <p:cNvSpPr/>
            <p:nvPr/>
          </p:nvSpPr>
          <p:spPr>
            <a:xfrm>
              <a:off x="0" y="4917947"/>
              <a:ext cx="9144000" cy="226060"/>
            </a:xfrm>
            <a:custGeom>
              <a:avLst/>
              <a:gdLst/>
              <a:ahLst/>
              <a:cxnLst/>
              <a:rect l="l" t="t" r="r" b="b"/>
              <a:pathLst>
                <a:path w="9144000" h="226060" extrusionOk="0">
                  <a:moveTo>
                    <a:pt x="0" y="0"/>
                  </a:moveTo>
                  <a:lnTo>
                    <a:pt x="9144000" y="0"/>
                  </a:lnTo>
                  <a:lnTo>
                    <a:pt x="9144000" y="225856"/>
                  </a:lnTo>
                  <a:lnTo>
                    <a:pt x="0" y="225856"/>
                  </a:lnTo>
                  <a:lnTo>
                    <a:pt x="0" y="0"/>
                  </a:lnTo>
                  <a:close/>
                </a:path>
              </a:pathLst>
            </a:custGeom>
            <a:noFill/>
            <a:ln w="952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pic>
        <p:nvPicPr>
          <p:cNvPr id="191" name="Google Shape;191;p12"/>
          <p:cNvPicPr preferRelativeResize="0"/>
          <p:nvPr/>
        </p:nvPicPr>
        <p:blipFill rotWithShape="1">
          <a:blip r:embed="rId5">
            <a:alphaModFix/>
          </a:blip>
          <a:srcRect/>
          <a:stretch/>
        </p:blipFill>
        <p:spPr>
          <a:xfrm>
            <a:off x="312092" y="4261315"/>
            <a:ext cx="550925" cy="557021"/>
          </a:xfrm>
          <a:prstGeom prst="rect">
            <a:avLst/>
          </a:prstGeom>
          <a:noFill/>
          <a:ln>
            <a:noFill/>
          </a:ln>
        </p:spPr>
      </p:pic>
      <p:sp>
        <p:nvSpPr>
          <p:cNvPr id="192" name="Google Shape;192;p12"/>
          <p:cNvSpPr txBox="1"/>
          <p:nvPr/>
        </p:nvSpPr>
        <p:spPr>
          <a:xfrm>
            <a:off x="857492" y="905503"/>
            <a:ext cx="7423784" cy="3813223"/>
          </a:xfrm>
          <a:prstGeom prst="rect">
            <a:avLst/>
          </a:prstGeom>
          <a:noFill/>
          <a:ln>
            <a:noFill/>
          </a:ln>
        </p:spPr>
        <p:txBody>
          <a:bodyPr spcFirstLastPara="1" wrap="square" lIns="0" tIns="12050" rIns="0" bIns="0" anchor="t" anchorCtr="0">
            <a:spAutoFit/>
          </a:bodyPr>
          <a:lstStyle/>
          <a:p>
            <a:pPr marL="285750" marR="0" lvl="0" indent="-285750" algn="l" rtl="0">
              <a:spcBef>
                <a:spcPts val="0"/>
              </a:spcBef>
              <a:spcAft>
                <a:spcPts val="0"/>
              </a:spcAft>
              <a:buClr>
                <a:schemeClr val="dk1"/>
              </a:buClr>
              <a:buSzPts val="1300"/>
              <a:buFont typeface="Arial"/>
              <a:buChar char="•"/>
            </a:pPr>
            <a:r>
              <a:rPr lang="en-IN" sz="1300" b="1" i="0">
                <a:solidFill>
                  <a:schemeClr val="dk1"/>
                </a:solidFill>
                <a:latin typeface="Times New Roman"/>
                <a:ea typeface="Times New Roman"/>
                <a:cs typeface="Times New Roman"/>
                <a:sym typeface="Times New Roman"/>
              </a:rPr>
              <a:t>Sign Model with Landmarks:</a:t>
            </a:r>
            <a:endParaRPr sz="1300" b="0" i="0">
              <a:solidFill>
                <a:schemeClr val="dk1"/>
              </a:solidFill>
              <a:latin typeface="Times New Roman"/>
              <a:ea typeface="Times New Roman"/>
              <a:cs typeface="Times New Roman"/>
              <a:sym typeface="Times New Roman"/>
            </a:endParaRPr>
          </a:p>
          <a:p>
            <a:pPr marL="285750" marR="0" lvl="0" indent="-285750" algn="l" rtl="0">
              <a:spcBef>
                <a:spcPts val="0"/>
              </a:spcBef>
              <a:spcAft>
                <a:spcPts val="0"/>
              </a:spcAft>
              <a:buClr>
                <a:schemeClr val="dk1"/>
              </a:buClr>
              <a:buSzPts val="1300"/>
              <a:buFont typeface="Arial"/>
              <a:buChar char="•"/>
            </a:pPr>
            <a:r>
              <a:rPr lang="en-IN" sz="1300" b="0" i="0">
                <a:solidFill>
                  <a:schemeClr val="dk1"/>
                </a:solidFill>
                <a:latin typeface="Times New Roman"/>
                <a:ea typeface="Times New Roman"/>
                <a:cs typeface="Times New Roman"/>
                <a:sym typeface="Times New Roman"/>
              </a:rPr>
              <a:t>The SignModel class is constructed using a list of landmarks extracted from video frames.</a:t>
            </a:r>
            <a:endParaRPr/>
          </a:p>
          <a:p>
            <a:pPr marL="285750" marR="0" lvl="0" indent="-285750" algn="l" rtl="0">
              <a:spcBef>
                <a:spcPts val="0"/>
              </a:spcBef>
              <a:spcAft>
                <a:spcPts val="0"/>
              </a:spcAft>
              <a:buClr>
                <a:schemeClr val="dk1"/>
              </a:buClr>
              <a:buSzPts val="1300"/>
              <a:buFont typeface="Arial"/>
              <a:buChar char="•"/>
            </a:pPr>
            <a:r>
              <a:rPr lang="en-IN" sz="1300" b="0" i="0">
                <a:solidFill>
                  <a:schemeClr val="dk1"/>
                </a:solidFill>
                <a:latin typeface="Times New Roman"/>
                <a:ea typeface="Times New Roman"/>
                <a:cs typeface="Times New Roman"/>
                <a:sym typeface="Times New Roman"/>
              </a:rPr>
              <a:t>For each frame, store the feature vectors of each hand, representing their respective hand gestures using the calculated angles.</a:t>
            </a:r>
            <a:endParaRPr/>
          </a:p>
          <a:p>
            <a:pPr marL="0" marR="0" lvl="0" indent="0" algn="l" rtl="0">
              <a:spcBef>
                <a:spcPts val="0"/>
              </a:spcBef>
              <a:spcAft>
                <a:spcPts val="0"/>
              </a:spcAft>
              <a:buNone/>
            </a:pPr>
            <a:endParaRPr sz="1300" b="0" i="0">
              <a:solidFill>
                <a:schemeClr val="dk1"/>
              </a:solidFill>
              <a:latin typeface="Times New Roman"/>
              <a:ea typeface="Times New Roman"/>
              <a:cs typeface="Times New Roman"/>
              <a:sym typeface="Times New Roman"/>
            </a:endParaRPr>
          </a:p>
          <a:p>
            <a:pPr marL="285750" marR="0" lvl="0" indent="-285750" algn="l" rtl="0">
              <a:spcBef>
                <a:spcPts val="0"/>
              </a:spcBef>
              <a:spcAft>
                <a:spcPts val="0"/>
              </a:spcAft>
              <a:buClr>
                <a:schemeClr val="dk1"/>
              </a:buClr>
              <a:buSzPts val="1300"/>
              <a:buFont typeface="Arial"/>
              <a:buChar char="•"/>
            </a:pPr>
            <a:r>
              <a:rPr lang="en-IN" sz="1300" b="1" i="0">
                <a:solidFill>
                  <a:schemeClr val="dk1"/>
                </a:solidFill>
                <a:latin typeface="Times New Roman"/>
                <a:ea typeface="Times New Roman"/>
                <a:cs typeface="Times New Roman"/>
                <a:sym typeface="Times New Roman"/>
              </a:rPr>
              <a:t>Sign Recorder:</a:t>
            </a:r>
            <a:endParaRPr sz="1300" b="0" i="0">
              <a:solidFill>
                <a:schemeClr val="dk1"/>
              </a:solidFill>
              <a:latin typeface="Times New Roman"/>
              <a:ea typeface="Times New Roman"/>
              <a:cs typeface="Times New Roman"/>
              <a:sym typeface="Times New Roman"/>
            </a:endParaRPr>
          </a:p>
          <a:p>
            <a:pPr marL="400050" marR="0" lvl="0" indent="-400050" algn="l" rtl="0">
              <a:spcBef>
                <a:spcPts val="0"/>
              </a:spcBef>
              <a:spcAft>
                <a:spcPts val="0"/>
              </a:spcAft>
              <a:buClr>
                <a:schemeClr val="dk1"/>
              </a:buClr>
              <a:buSzPts val="1300"/>
              <a:buFont typeface="Calibri"/>
              <a:buAutoNum type="romanLcPeriod"/>
            </a:pPr>
            <a:r>
              <a:rPr lang="en-IN" sz="1300" b="0" i="0">
                <a:solidFill>
                  <a:schemeClr val="dk1"/>
                </a:solidFill>
                <a:latin typeface="Times New Roman"/>
                <a:ea typeface="Times New Roman"/>
                <a:cs typeface="Times New Roman"/>
                <a:sym typeface="Times New Roman"/>
              </a:rPr>
              <a:t>Implement the SignRecorder class to store HandModels for both left and right hands at each frame during recording.</a:t>
            </a:r>
            <a:endParaRPr/>
          </a:p>
          <a:p>
            <a:pPr marL="400050" marR="0" lvl="0" indent="-400050" algn="l" rtl="0">
              <a:spcBef>
                <a:spcPts val="0"/>
              </a:spcBef>
              <a:spcAft>
                <a:spcPts val="0"/>
              </a:spcAft>
              <a:buClr>
                <a:schemeClr val="dk1"/>
              </a:buClr>
              <a:buSzPts val="1300"/>
              <a:buFont typeface="Calibri"/>
              <a:buAutoNum type="romanLcPeriod"/>
            </a:pPr>
            <a:r>
              <a:rPr lang="en-IN" sz="1300" b="0" i="0">
                <a:solidFill>
                  <a:schemeClr val="dk1"/>
                </a:solidFill>
                <a:latin typeface="Times New Roman"/>
                <a:ea typeface="Times New Roman"/>
                <a:cs typeface="Times New Roman"/>
                <a:sym typeface="Times New Roman"/>
              </a:rPr>
              <a:t>Upon completion of the recording, compute the Dynamic Time Warping (DTW) distance between the recorded sign and reference signs present in the dataset.</a:t>
            </a:r>
            <a:endParaRPr/>
          </a:p>
          <a:p>
            <a:pPr marL="400050" marR="0" lvl="0" indent="-400050" algn="l" rtl="0">
              <a:spcBef>
                <a:spcPts val="0"/>
              </a:spcBef>
              <a:spcAft>
                <a:spcPts val="0"/>
              </a:spcAft>
              <a:buClr>
                <a:schemeClr val="dk1"/>
              </a:buClr>
              <a:buSzPts val="1300"/>
              <a:buFont typeface="Calibri"/>
              <a:buAutoNum type="romanLcPeriod"/>
            </a:pPr>
            <a:r>
              <a:rPr lang="en-IN" sz="1300" b="0" i="0">
                <a:solidFill>
                  <a:schemeClr val="dk1"/>
                </a:solidFill>
                <a:latin typeface="Times New Roman"/>
                <a:ea typeface="Times New Roman"/>
                <a:cs typeface="Times New Roman"/>
                <a:sym typeface="Times New Roman"/>
              </a:rPr>
              <a:t>Add a voting logic that only outputs a result if the prediction confidence is higher than a predefined threshold.</a:t>
            </a:r>
            <a:endParaRPr/>
          </a:p>
          <a:p>
            <a:pPr marL="0" marR="0" lvl="0" indent="0" algn="l" rtl="0">
              <a:spcBef>
                <a:spcPts val="0"/>
              </a:spcBef>
              <a:spcAft>
                <a:spcPts val="0"/>
              </a:spcAft>
              <a:buNone/>
            </a:pPr>
            <a:endParaRPr sz="1300" b="0" i="0">
              <a:solidFill>
                <a:schemeClr val="dk1"/>
              </a:solidFill>
              <a:latin typeface="Times New Roman"/>
              <a:ea typeface="Times New Roman"/>
              <a:cs typeface="Times New Roman"/>
              <a:sym typeface="Times New Roman"/>
            </a:endParaRPr>
          </a:p>
          <a:p>
            <a:pPr marL="285750" marR="0" lvl="0" indent="-285750" algn="l" rtl="0">
              <a:spcBef>
                <a:spcPts val="0"/>
              </a:spcBef>
              <a:spcAft>
                <a:spcPts val="0"/>
              </a:spcAft>
              <a:buClr>
                <a:schemeClr val="dk1"/>
              </a:buClr>
              <a:buSzPts val="1300"/>
              <a:buFont typeface="Arial"/>
              <a:buChar char="•"/>
            </a:pPr>
            <a:r>
              <a:rPr lang="en-IN" sz="1300" b="1" i="0">
                <a:solidFill>
                  <a:schemeClr val="dk1"/>
                </a:solidFill>
                <a:latin typeface="Times New Roman"/>
                <a:ea typeface="Times New Roman"/>
                <a:cs typeface="Times New Roman"/>
                <a:sym typeface="Times New Roman"/>
              </a:rPr>
              <a:t>Dynamic Time Warping (DTW):</a:t>
            </a:r>
            <a:endParaRPr sz="1300" b="0" i="0">
              <a:solidFill>
                <a:schemeClr val="dk1"/>
              </a:solidFill>
              <a:latin typeface="Times New Roman"/>
              <a:ea typeface="Times New Roman"/>
              <a:cs typeface="Times New Roman"/>
              <a:sym typeface="Times New Roman"/>
            </a:endParaRPr>
          </a:p>
          <a:p>
            <a:pPr marL="400050" marR="0" lvl="0" indent="-400050" algn="l" rtl="0">
              <a:spcBef>
                <a:spcPts val="0"/>
              </a:spcBef>
              <a:spcAft>
                <a:spcPts val="0"/>
              </a:spcAft>
              <a:buClr>
                <a:schemeClr val="dk1"/>
              </a:buClr>
              <a:buSzPts val="1300"/>
              <a:buFont typeface="Calibri"/>
              <a:buAutoNum type="romanLcPeriod"/>
            </a:pPr>
            <a:r>
              <a:rPr lang="en-IN" sz="1300" b="0" i="0">
                <a:solidFill>
                  <a:schemeClr val="dk1"/>
                </a:solidFill>
                <a:latin typeface="Times New Roman"/>
                <a:ea typeface="Times New Roman"/>
                <a:cs typeface="Times New Roman"/>
                <a:sym typeface="Times New Roman"/>
              </a:rPr>
              <a:t>Utilize DTW, a widely accepted technique for measuring time series similarity.</a:t>
            </a:r>
            <a:endParaRPr/>
          </a:p>
          <a:p>
            <a:pPr marL="400050" marR="0" lvl="0" indent="-400050" algn="l" rtl="0">
              <a:spcBef>
                <a:spcPts val="0"/>
              </a:spcBef>
              <a:spcAft>
                <a:spcPts val="0"/>
              </a:spcAft>
              <a:buClr>
                <a:schemeClr val="dk1"/>
              </a:buClr>
              <a:buSzPts val="1300"/>
              <a:buFont typeface="Calibri"/>
              <a:buAutoNum type="romanLcPeriod"/>
            </a:pPr>
            <a:r>
              <a:rPr lang="en-IN" sz="1300" b="0" i="0">
                <a:solidFill>
                  <a:schemeClr val="dk1"/>
                </a:solidFill>
                <a:latin typeface="Times New Roman"/>
                <a:ea typeface="Times New Roman"/>
                <a:cs typeface="Times New Roman"/>
                <a:sym typeface="Times New Roman"/>
              </a:rPr>
              <a:t>In this project, compute the DTW distance specifically for the variation of hand connection angles over time.</a:t>
            </a:r>
            <a:endParaRPr/>
          </a:p>
          <a:p>
            <a:pPr marL="400050" marR="0" lvl="0" indent="-400050" algn="l" rtl="0">
              <a:spcBef>
                <a:spcPts val="0"/>
              </a:spcBef>
              <a:spcAft>
                <a:spcPts val="0"/>
              </a:spcAft>
              <a:buClr>
                <a:schemeClr val="dk1"/>
              </a:buClr>
              <a:buSzPts val="1300"/>
              <a:buFont typeface="Calibri"/>
              <a:buAutoNum type="romanLcPeriod"/>
            </a:pPr>
            <a:r>
              <a:rPr lang="en-IN" sz="1300" b="0" i="0">
                <a:solidFill>
                  <a:schemeClr val="dk1"/>
                </a:solidFill>
                <a:latin typeface="Times New Roman"/>
                <a:ea typeface="Times New Roman"/>
                <a:cs typeface="Times New Roman"/>
                <a:sym typeface="Times New Roman"/>
              </a:rPr>
              <a:t>The DTW algorithm allows for the comparison of the user's sign gestures (represented by their angle variations) with reference signs in the dataset.</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Shape 196"/>
        <p:cNvGrpSpPr/>
        <p:nvPr/>
      </p:nvGrpSpPr>
      <p:grpSpPr>
        <a:xfrm>
          <a:off x="0" y="0"/>
          <a:ext cx="0" cy="0"/>
          <a:chOff x="0" y="0"/>
          <a:chExt cx="0" cy="0"/>
        </a:xfrm>
      </p:grpSpPr>
      <p:sp>
        <p:nvSpPr>
          <p:cNvPr id="197" name="Google Shape;197;p13"/>
          <p:cNvSpPr txBox="1">
            <a:spLocks noGrp="1"/>
          </p:cNvSpPr>
          <p:nvPr>
            <p:ph type="title"/>
          </p:nvPr>
        </p:nvSpPr>
        <p:spPr>
          <a:xfrm>
            <a:off x="1636644" y="343231"/>
            <a:ext cx="5067952" cy="330200"/>
          </a:xfrm>
          <a:prstGeom prst="rect">
            <a:avLst/>
          </a:prstGeom>
          <a:noFill/>
          <a:ln>
            <a:noFill/>
          </a:ln>
        </p:spPr>
        <p:txBody>
          <a:bodyPr spcFirstLastPara="1" wrap="square" lIns="0" tIns="12050" rIns="0" bIns="0" anchor="t" anchorCtr="0">
            <a:spAutoFit/>
          </a:bodyPr>
          <a:lstStyle/>
          <a:p>
            <a:pPr marL="12700" lvl="0" indent="0" algn="l" rtl="0">
              <a:lnSpc>
                <a:spcPct val="100000"/>
              </a:lnSpc>
              <a:spcBef>
                <a:spcPts val="0"/>
              </a:spcBef>
              <a:spcAft>
                <a:spcPts val="0"/>
              </a:spcAft>
              <a:buNone/>
            </a:pPr>
            <a:r>
              <a:rPr lang="en-IN" sz="2000" b="0" dirty="0">
                <a:latin typeface="Arial"/>
                <a:ea typeface="Arial"/>
                <a:cs typeface="Arial"/>
                <a:sym typeface="Arial"/>
              </a:rPr>
              <a:t>Proposed Methodology/System Architecture</a:t>
            </a:r>
            <a:endParaRPr sz="2000" dirty="0">
              <a:latin typeface="Arial"/>
              <a:ea typeface="Arial"/>
              <a:cs typeface="Arial"/>
              <a:sym typeface="Arial"/>
            </a:endParaRPr>
          </a:p>
        </p:txBody>
      </p:sp>
      <p:pic>
        <p:nvPicPr>
          <p:cNvPr id="198" name="Google Shape;198;p13"/>
          <p:cNvPicPr preferRelativeResize="0"/>
          <p:nvPr/>
        </p:nvPicPr>
        <p:blipFill rotWithShape="1">
          <a:blip r:embed="rId3">
            <a:alphaModFix/>
          </a:blip>
          <a:srcRect/>
          <a:stretch/>
        </p:blipFill>
        <p:spPr>
          <a:xfrm>
            <a:off x="6534911" y="0"/>
            <a:ext cx="2609087" cy="2516885"/>
          </a:xfrm>
          <a:prstGeom prst="rect">
            <a:avLst/>
          </a:prstGeom>
          <a:noFill/>
          <a:ln>
            <a:noFill/>
          </a:ln>
        </p:spPr>
      </p:pic>
      <p:pic>
        <p:nvPicPr>
          <p:cNvPr id="199" name="Google Shape;199;p13"/>
          <p:cNvPicPr preferRelativeResize="0"/>
          <p:nvPr/>
        </p:nvPicPr>
        <p:blipFill rotWithShape="1">
          <a:blip r:embed="rId4">
            <a:alphaModFix/>
          </a:blip>
          <a:srcRect/>
          <a:stretch/>
        </p:blipFill>
        <p:spPr>
          <a:xfrm>
            <a:off x="275136" y="343231"/>
            <a:ext cx="624839" cy="435863"/>
          </a:xfrm>
          <a:prstGeom prst="rect">
            <a:avLst/>
          </a:prstGeom>
          <a:noFill/>
          <a:ln>
            <a:noFill/>
          </a:ln>
        </p:spPr>
      </p:pic>
      <p:grpSp>
        <p:nvGrpSpPr>
          <p:cNvPr id="200" name="Google Shape;200;p13"/>
          <p:cNvGrpSpPr/>
          <p:nvPr/>
        </p:nvGrpSpPr>
        <p:grpSpPr>
          <a:xfrm>
            <a:off x="0" y="4917947"/>
            <a:ext cx="9144000" cy="226060"/>
            <a:chOff x="0" y="4917947"/>
            <a:chExt cx="9144000" cy="226060"/>
          </a:xfrm>
        </p:grpSpPr>
        <p:sp>
          <p:nvSpPr>
            <p:cNvPr id="201" name="Google Shape;201;p13"/>
            <p:cNvSpPr/>
            <p:nvPr/>
          </p:nvSpPr>
          <p:spPr>
            <a:xfrm>
              <a:off x="0" y="4917947"/>
              <a:ext cx="9144000" cy="226060"/>
            </a:xfrm>
            <a:custGeom>
              <a:avLst/>
              <a:gdLst/>
              <a:ahLst/>
              <a:cxnLst/>
              <a:rect l="l" t="t" r="r" b="b"/>
              <a:pathLst>
                <a:path w="9144000" h="226060" extrusionOk="0">
                  <a:moveTo>
                    <a:pt x="9144000" y="0"/>
                  </a:moveTo>
                  <a:lnTo>
                    <a:pt x="0" y="0"/>
                  </a:lnTo>
                  <a:lnTo>
                    <a:pt x="0" y="225551"/>
                  </a:lnTo>
                  <a:lnTo>
                    <a:pt x="9144000" y="225551"/>
                  </a:lnTo>
                  <a:lnTo>
                    <a:pt x="9144000" y="0"/>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2" name="Google Shape;202;p13"/>
            <p:cNvSpPr/>
            <p:nvPr/>
          </p:nvSpPr>
          <p:spPr>
            <a:xfrm>
              <a:off x="0" y="4917947"/>
              <a:ext cx="9144000" cy="226060"/>
            </a:xfrm>
            <a:custGeom>
              <a:avLst/>
              <a:gdLst/>
              <a:ahLst/>
              <a:cxnLst/>
              <a:rect l="l" t="t" r="r" b="b"/>
              <a:pathLst>
                <a:path w="9144000" h="226060" extrusionOk="0">
                  <a:moveTo>
                    <a:pt x="0" y="0"/>
                  </a:moveTo>
                  <a:lnTo>
                    <a:pt x="9144000" y="0"/>
                  </a:lnTo>
                  <a:lnTo>
                    <a:pt x="9144000" y="225856"/>
                  </a:lnTo>
                  <a:lnTo>
                    <a:pt x="0" y="225856"/>
                  </a:lnTo>
                  <a:lnTo>
                    <a:pt x="0" y="0"/>
                  </a:lnTo>
                  <a:close/>
                </a:path>
              </a:pathLst>
            </a:custGeom>
            <a:noFill/>
            <a:ln w="952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pic>
        <p:nvPicPr>
          <p:cNvPr id="203" name="Google Shape;203;p13"/>
          <p:cNvPicPr preferRelativeResize="0"/>
          <p:nvPr/>
        </p:nvPicPr>
        <p:blipFill rotWithShape="1">
          <a:blip r:embed="rId5">
            <a:alphaModFix/>
          </a:blip>
          <a:srcRect/>
          <a:stretch/>
        </p:blipFill>
        <p:spPr>
          <a:xfrm>
            <a:off x="312092" y="4261315"/>
            <a:ext cx="550925" cy="557021"/>
          </a:xfrm>
          <a:prstGeom prst="rect">
            <a:avLst/>
          </a:prstGeom>
          <a:noFill/>
          <a:ln>
            <a:noFill/>
          </a:ln>
        </p:spPr>
      </p:pic>
      <p:pic>
        <p:nvPicPr>
          <p:cNvPr id="204" name="Google Shape;204;p13"/>
          <p:cNvPicPr preferRelativeResize="0"/>
          <p:nvPr/>
        </p:nvPicPr>
        <p:blipFill rotWithShape="1">
          <a:blip r:embed="rId6">
            <a:alphaModFix/>
          </a:blip>
          <a:srcRect/>
          <a:stretch/>
        </p:blipFill>
        <p:spPr>
          <a:xfrm>
            <a:off x="1775566" y="831372"/>
            <a:ext cx="5150651" cy="3371025"/>
          </a:xfrm>
          <a:prstGeom prst="rect">
            <a:avLst/>
          </a:prstGeom>
          <a:noFill/>
          <a:ln>
            <a:noFill/>
          </a:ln>
        </p:spPr>
      </p:pic>
      <p:sp>
        <p:nvSpPr>
          <p:cNvPr id="2" name="TextBox 1">
            <a:extLst>
              <a:ext uri="{FF2B5EF4-FFF2-40B4-BE49-F238E27FC236}">
                <a16:creationId xmlns:a16="http://schemas.microsoft.com/office/drawing/2014/main" id="{1C743739-3BB0-6966-E912-CCB6103EABCE}"/>
              </a:ext>
            </a:extLst>
          </p:cNvPr>
          <p:cNvSpPr txBox="1"/>
          <p:nvPr/>
        </p:nvSpPr>
        <p:spPr>
          <a:xfrm>
            <a:off x="2286000" y="4221838"/>
            <a:ext cx="3465444" cy="276999"/>
          </a:xfrm>
          <a:prstGeom prst="rect">
            <a:avLst/>
          </a:prstGeom>
          <a:noFill/>
        </p:spPr>
        <p:txBody>
          <a:bodyPr wrap="square" rtlCol="0">
            <a:spAutoFit/>
          </a:bodyPr>
          <a:lstStyle/>
          <a:p>
            <a:pPr algn="ctr"/>
            <a:r>
              <a:rPr lang="en-IN" sz="1200" b="1" dirty="0">
                <a:latin typeface="Times New Roman" panose="02020603050405020304" pitchFamily="18" charset="0"/>
                <a:cs typeface="Times New Roman" panose="02020603050405020304" pitchFamily="18" charset="0"/>
              </a:rPr>
              <a:t>Fig.1: Model Architecture</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Shape 196"/>
        <p:cNvGrpSpPr/>
        <p:nvPr/>
      </p:nvGrpSpPr>
      <p:grpSpPr>
        <a:xfrm>
          <a:off x="0" y="0"/>
          <a:ext cx="0" cy="0"/>
          <a:chOff x="0" y="0"/>
          <a:chExt cx="0" cy="0"/>
        </a:xfrm>
      </p:grpSpPr>
      <p:sp>
        <p:nvSpPr>
          <p:cNvPr id="197" name="Google Shape;197;p13"/>
          <p:cNvSpPr txBox="1">
            <a:spLocks noGrp="1"/>
          </p:cNvSpPr>
          <p:nvPr>
            <p:ph type="title"/>
          </p:nvPr>
        </p:nvSpPr>
        <p:spPr>
          <a:xfrm>
            <a:off x="1636644" y="343231"/>
            <a:ext cx="5067952" cy="330200"/>
          </a:xfrm>
          <a:prstGeom prst="rect">
            <a:avLst/>
          </a:prstGeom>
          <a:noFill/>
          <a:ln>
            <a:noFill/>
          </a:ln>
        </p:spPr>
        <p:txBody>
          <a:bodyPr spcFirstLastPara="1" wrap="square" lIns="0" tIns="12050" rIns="0" bIns="0" anchor="t" anchorCtr="0">
            <a:spAutoFit/>
          </a:bodyPr>
          <a:lstStyle/>
          <a:p>
            <a:pPr marL="12700" lvl="0" indent="0" algn="l" rtl="0">
              <a:lnSpc>
                <a:spcPct val="100000"/>
              </a:lnSpc>
              <a:spcBef>
                <a:spcPts val="0"/>
              </a:spcBef>
              <a:spcAft>
                <a:spcPts val="0"/>
              </a:spcAft>
              <a:buNone/>
            </a:pPr>
            <a:r>
              <a:rPr lang="en-IN" sz="2000" b="0" dirty="0">
                <a:latin typeface="Arial"/>
                <a:ea typeface="Arial"/>
                <a:cs typeface="Arial"/>
                <a:sym typeface="Arial"/>
              </a:rPr>
              <a:t>Proposed Methodology/System Architecture</a:t>
            </a:r>
            <a:endParaRPr sz="2000" dirty="0">
              <a:latin typeface="Arial"/>
              <a:ea typeface="Arial"/>
              <a:cs typeface="Arial"/>
              <a:sym typeface="Arial"/>
            </a:endParaRPr>
          </a:p>
        </p:txBody>
      </p:sp>
      <p:pic>
        <p:nvPicPr>
          <p:cNvPr id="198" name="Google Shape;198;p13"/>
          <p:cNvPicPr preferRelativeResize="0"/>
          <p:nvPr/>
        </p:nvPicPr>
        <p:blipFill rotWithShape="1">
          <a:blip r:embed="rId3">
            <a:alphaModFix/>
          </a:blip>
          <a:srcRect/>
          <a:stretch/>
        </p:blipFill>
        <p:spPr>
          <a:xfrm>
            <a:off x="6534911" y="0"/>
            <a:ext cx="2609087" cy="2516885"/>
          </a:xfrm>
          <a:prstGeom prst="rect">
            <a:avLst/>
          </a:prstGeom>
          <a:noFill/>
          <a:ln>
            <a:noFill/>
          </a:ln>
        </p:spPr>
      </p:pic>
      <p:pic>
        <p:nvPicPr>
          <p:cNvPr id="199" name="Google Shape;199;p13"/>
          <p:cNvPicPr preferRelativeResize="0"/>
          <p:nvPr/>
        </p:nvPicPr>
        <p:blipFill rotWithShape="1">
          <a:blip r:embed="rId4">
            <a:alphaModFix/>
          </a:blip>
          <a:srcRect/>
          <a:stretch/>
        </p:blipFill>
        <p:spPr>
          <a:xfrm>
            <a:off x="275136" y="343231"/>
            <a:ext cx="624839" cy="435863"/>
          </a:xfrm>
          <a:prstGeom prst="rect">
            <a:avLst/>
          </a:prstGeom>
          <a:noFill/>
          <a:ln>
            <a:noFill/>
          </a:ln>
        </p:spPr>
      </p:pic>
      <p:grpSp>
        <p:nvGrpSpPr>
          <p:cNvPr id="200" name="Google Shape;200;p13"/>
          <p:cNvGrpSpPr/>
          <p:nvPr/>
        </p:nvGrpSpPr>
        <p:grpSpPr>
          <a:xfrm>
            <a:off x="0" y="4917947"/>
            <a:ext cx="9144000" cy="226060"/>
            <a:chOff x="0" y="4917947"/>
            <a:chExt cx="9144000" cy="226060"/>
          </a:xfrm>
        </p:grpSpPr>
        <p:sp>
          <p:nvSpPr>
            <p:cNvPr id="201" name="Google Shape;201;p13"/>
            <p:cNvSpPr/>
            <p:nvPr/>
          </p:nvSpPr>
          <p:spPr>
            <a:xfrm>
              <a:off x="0" y="4917947"/>
              <a:ext cx="9144000" cy="226060"/>
            </a:xfrm>
            <a:custGeom>
              <a:avLst/>
              <a:gdLst/>
              <a:ahLst/>
              <a:cxnLst/>
              <a:rect l="l" t="t" r="r" b="b"/>
              <a:pathLst>
                <a:path w="9144000" h="226060" extrusionOk="0">
                  <a:moveTo>
                    <a:pt x="9144000" y="0"/>
                  </a:moveTo>
                  <a:lnTo>
                    <a:pt x="0" y="0"/>
                  </a:lnTo>
                  <a:lnTo>
                    <a:pt x="0" y="225551"/>
                  </a:lnTo>
                  <a:lnTo>
                    <a:pt x="9144000" y="225551"/>
                  </a:lnTo>
                  <a:lnTo>
                    <a:pt x="9144000" y="0"/>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2" name="Google Shape;202;p13"/>
            <p:cNvSpPr/>
            <p:nvPr/>
          </p:nvSpPr>
          <p:spPr>
            <a:xfrm>
              <a:off x="0" y="4917947"/>
              <a:ext cx="9144000" cy="226060"/>
            </a:xfrm>
            <a:custGeom>
              <a:avLst/>
              <a:gdLst/>
              <a:ahLst/>
              <a:cxnLst/>
              <a:rect l="l" t="t" r="r" b="b"/>
              <a:pathLst>
                <a:path w="9144000" h="226060" extrusionOk="0">
                  <a:moveTo>
                    <a:pt x="0" y="0"/>
                  </a:moveTo>
                  <a:lnTo>
                    <a:pt x="9144000" y="0"/>
                  </a:lnTo>
                  <a:lnTo>
                    <a:pt x="9144000" y="225856"/>
                  </a:lnTo>
                  <a:lnTo>
                    <a:pt x="0" y="225856"/>
                  </a:lnTo>
                  <a:lnTo>
                    <a:pt x="0" y="0"/>
                  </a:lnTo>
                  <a:close/>
                </a:path>
              </a:pathLst>
            </a:custGeom>
            <a:noFill/>
            <a:ln w="952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pic>
        <p:nvPicPr>
          <p:cNvPr id="203" name="Google Shape;203;p13"/>
          <p:cNvPicPr preferRelativeResize="0"/>
          <p:nvPr/>
        </p:nvPicPr>
        <p:blipFill rotWithShape="1">
          <a:blip r:embed="rId5">
            <a:alphaModFix/>
          </a:blip>
          <a:srcRect/>
          <a:stretch/>
        </p:blipFill>
        <p:spPr>
          <a:xfrm>
            <a:off x="312092" y="4261315"/>
            <a:ext cx="550925" cy="557021"/>
          </a:xfrm>
          <a:prstGeom prst="rect">
            <a:avLst/>
          </a:prstGeom>
          <a:noFill/>
          <a:ln>
            <a:noFill/>
          </a:ln>
        </p:spPr>
      </p:pic>
      <p:sp>
        <p:nvSpPr>
          <p:cNvPr id="4" name="TextBox 3">
            <a:extLst>
              <a:ext uri="{FF2B5EF4-FFF2-40B4-BE49-F238E27FC236}">
                <a16:creationId xmlns:a16="http://schemas.microsoft.com/office/drawing/2014/main" id="{63BF6A17-F5D5-66A2-3DAC-F29BCDCC8E62}"/>
              </a:ext>
            </a:extLst>
          </p:cNvPr>
          <p:cNvSpPr txBox="1"/>
          <p:nvPr/>
        </p:nvSpPr>
        <p:spPr>
          <a:xfrm>
            <a:off x="2849218" y="4351189"/>
            <a:ext cx="2352261" cy="276999"/>
          </a:xfrm>
          <a:prstGeom prst="rect">
            <a:avLst/>
          </a:prstGeom>
          <a:noFill/>
        </p:spPr>
        <p:txBody>
          <a:bodyPr wrap="square" rtlCol="0">
            <a:spAutoFit/>
          </a:bodyPr>
          <a:lstStyle/>
          <a:p>
            <a:pPr algn="ctr"/>
            <a:r>
              <a:rPr lang="en-IN" sz="1200" b="1" dirty="0">
                <a:latin typeface="Times New Roman" panose="02020603050405020304" pitchFamily="18" charset="0"/>
                <a:cs typeface="Times New Roman" panose="02020603050405020304" pitchFamily="18" charset="0"/>
              </a:rPr>
              <a:t>Fig.2: Calculating DTW Distance</a:t>
            </a:r>
          </a:p>
        </p:txBody>
      </p:sp>
      <p:pic>
        <p:nvPicPr>
          <p:cNvPr id="5" name="Picture 4">
            <a:extLst>
              <a:ext uri="{FF2B5EF4-FFF2-40B4-BE49-F238E27FC236}">
                <a16:creationId xmlns:a16="http://schemas.microsoft.com/office/drawing/2014/main" id="{66A37F88-B21C-75C7-17A7-BBA73776E83F}"/>
              </a:ext>
            </a:extLst>
          </p:cNvPr>
          <p:cNvPicPr>
            <a:picLocks noChangeAspect="1"/>
          </p:cNvPicPr>
          <p:nvPr/>
        </p:nvPicPr>
        <p:blipFill>
          <a:blip r:embed="rId6"/>
          <a:stretch>
            <a:fillRect/>
          </a:stretch>
        </p:blipFill>
        <p:spPr>
          <a:xfrm>
            <a:off x="1674183" y="673431"/>
            <a:ext cx="4958530" cy="3665000"/>
          </a:xfrm>
          <a:prstGeom prst="rect">
            <a:avLst/>
          </a:prstGeom>
        </p:spPr>
      </p:pic>
    </p:spTree>
    <p:extLst>
      <p:ext uri="{BB962C8B-B14F-4D97-AF65-F5344CB8AC3E}">
        <p14:creationId xmlns:p14="http://schemas.microsoft.com/office/powerpoint/2010/main" val="16213766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Shape 196"/>
        <p:cNvGrpSpPr/>
        <p:nvPr/>
      </p:nvGrpSpPr>
      <p:grpSpPr>
        <a:xfrm>
          <a:off x="0" y="0"/>
          <a:ext cx="0" cy="0"/>
          <a:chOff x="0" y="0"/>
          <a:chExt cx="0" cy="0"/>
        </a:xfrm>
      </p:grpSpPr>
      <p:sp>
        <p:nvSpPr>
          <p:cNvPr id="197" name="Google Shape;197;p13"/>
          <p:cNvSpPr txBox="1">
            <a:spLocks noGrp="1"/>
          </p:cNvSpPr>
          <p:nvPr>
            <p:ph type="title"/>
          </p:nvPr>
        </p:nvSpPr>
        <p:spPr>
          <a:xfrm>
            <a:off x="1636644" y="343231"/>
            <a:ext cx="5067952" cy="330200"/>
          </a:xfrm>
          <a:prstGeom prst="rect">
            <a:avLst/>
          </a:prstGeom>
          <a:noFill/>
          <a:ln>
            <a:noFill/>
          </a:ln>
        </p:spPr>
        <p:txBody>
          <a:bodyPr spcFirstLastPara="1" wrap="square" lIns="0" tIns="12050" rIns="0" bIns="0" anchor="t" anchorCtr="0">
            <a:spAutoFit/>
          </a:bodyPr>
          <a:lstStyle/>
          <a:p>
            <a:pPr marL="12700" lvl="0" indent="0" algn="l" rtl="0">
              <a:lnSpc>
                <a:spcPct val="100000"/>
              </a:lnSpc>
              <a:spcBef>
                <a:spcPts val="0"/>
              </a:spcBef>
              <a:spcAft>
                <a:spcPts val="0"/>
              </a:spcAft>
              <a:buNone/>
            </a:pPr>
            <a:r>
              <a:rPr lang="en-IN" sz="2000" b="0" dirty="0">
                <a:latin typeface="Arial"/>
                <a:ea typeface="Arial"/>
                <a:cs typeface="Arial"/>
                <a:sym typeface="Arial"/>
              </a:rPr>
              <a:t>Proposed Methodology/System Architecture</a:t>
            </a:r>
            <a:endParaRPr sz="2000" dirty="0">
              <a:latin typeface="Arial"/>
              <a:ea typeface="Arial"/>
              <a:cs typeface="Arial"/>
              <a:sym typeface="Arial"/>
            </a:endParaRPr>
          </a:p>
        </p:txBody>
      </p:sp>
      <p:pic>
        <p:nvPicPr>
          <p:cNvPr id="198" name="Google Shape;198;p13"/>
          <p:cNvPicPr preferRelativeResize="0"/>
          <p:nvPr/>
        </p:nvPicPr>
        <p:blipFill rotWithShape="1">
          <a:blip r:embed="rId3">
            <a:alphaModFix/>
          </a:blip>
          <a:srcRect/>
          <a:stretch/>
        </p:blipFill>
        <p:spPr>
          <a:xfrm>
            <a:off x="6534911" y="0"/>
            <a:ext cx="2609087" cy="2516885"/>
          </a:xfrm>
          <a:prstGeom prst="rect">
            <a:avLst/>
          </a:prstGeom>
          <a:noFill/>
          <a:ln>
            <a:noFill/>
          </a:ln>
        </p:spPr>
      </p:pic>
      <p:pic>
        <p:nvPicPr>
          <p:cNvPr id="199" name="Google Shape;199;p13"/>
          <p:cNvPicPr preferRelativeResize="0"/>
          <p:nvPr/>
        </p:nvPicPr>
        <p:blipFill rotWithShape="1">
          <a:blip r:embed="rId4">
            <a:alphaModFix/>
          </a:blip>
          <a:srcRect/>
          <a:stretch/>
        </p:blipFill>
        <p:spPr>
          <a:xfrm>
            <a:off x="275136" y="343231"/>
            <a:ext cx="624839" cy="435863"/>
          </a:xfrm>
          <a:prstGeom prst="rect">
            <a:avLst/>
          </a:prstGeom>
          <a:noFill/>
          <a:ln>
            <a:noFill/>
          </a:ln>
        </p:spPr>
      </p:pic>
      <p:grpSp>
        <p:nvGrpSpPr>
          <p:cNvPr id="200" name="Google Shape;200;p13"/>
          <p:cNvGrpSpPr/>
          <p:nvPr/>
        </p:nvGrpSpPr>
        <p:grpSpPr>
          <a:xfrm>
            <a:off x="0" y="4917947"/>
            <a:ext cx="9144000" cy="226060"/>
            <a:chOff x="0" y="4917947"/>
            <a:chExt cx="9144000" cy="226060"/>
          </a:xfrm>
        </p:grpSpPr>
        <p:sp>
          <p:nvSpPr>
            <p:cNvPr id="201" name="Google Shape;201;p13"/>
            <p:cNvSpPr/>
            <p:nvPr/>
          </p:nvSpPr>
          <p:spPr>
            <a:xfrm>
              <a:off x="0" y="4917947"/>
              <a:ext cx="9144000" cy="226060"/>
            </a:xfrm>
            <a:custGeom>
              <a:avLst/>
              <a:gdLst/>
              <a:ahLst/>
              <a:cxnLst/>
              <a:rect l="l" t="t" r="r" b="b"/>
              <a:pathLst>
                <a:path w="9144000" h="226060" extrusionOk="0">
                  <a:moveTo>
                    <a:pt x="9144000" y="0"/>
                  </a:moveTo>
                  <a:lnTo>
                    <a:pt x="0" y="0"/>
                  </a:lnTo>
                  <a:lnTo>
                    <a:pt x="0" y="225551"/>
                  </a:lnTo>
                  <a:lnTo>
                    <a:pt x="9144000" y="225551"/>
                  </a:lnTo>
                  <a:lnTo>
                    <a:pt x="9144000" y="0"/>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2" name="Google Shape;202;p13"/>
            <p:cNvSpPr/>
            <p:nvPr/>
          </p:nvSpPr>
          <p:spPr>
            <a:xfrm>
              <a:off x="0" y="4917947"/>
              <a:ext cx="9144000" cy="226060"/>
            </a:xfrm>
            <a:custGeom>
              <a:avLst/>
              <a:gdLst/>
              <a:ahLst/>
              <a:cxnLst/>
              <a:rect l="l" t="t" r="r" b="b"/>
              <a:pathLst>
                <a:path w="9144000" h="226060" extrusionOk="0">
                  <a:moveTo>
                    <a:pt x="0" y="0"/>
                  </a:moveTo>
                  <a:lnTo>
                    <a:pt x="9144000" y="0"/>
                  </a:lnTo>
                  <a:lnTo>
                    <a:pt x="9144000" y="225856"/>
                  </a:lnTo>
                  <a:lnTo>
                    <a:pt x="0" y="225856"/>
                  </a:lnTo>
                  <a:lnTo>
                    <a:pt x="0" y="0"/>
                  </a:lnTo>
                  <a:close/>
                </a:path>
              </a:pathLst>
            </a:custGeom>
            <a:noFill/>
            <a:ln w="952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pic>
        <p:nvPicPr>
          <p:cNvPr id="203" name="Google Shape;203;p13"/>
          <p:cNvPicPr preferRelativeResize="0"/>
          <p:nvPr/>
        </p:nvPicPr>
        <p:blipFill rotWithShape="1">
          <a:blip r:embed="rId5">
            <a:alphaModFix/>
          </a:blip>
          <a:srcRect/>
          <a:stretch/>
        </p:blipFill>
        <p:spPr>
          <a:xfrm>
            <a:off x="312092" y="4261315"/>
            <a:ext cx="550925" cy="557021"/>
          </a:xfrm>
          <a:prstGeom prst="rect">
            <a:avLst/>
          </a:prstGeom>
          <a:noFill/>
          <a:ln>
            <a:noFill/>
          </a:ln>
        </p:spPr>
      </p:pic>
      <p:pic>
        <p:nvPicPr>
          <p:cNvPr id="3" name="Picture 2">
            <a:extLst>
              <a:ext uri="{FF2B5EF4-FFF2-40B4-BE49-F238E27FC236}">
                <a16:creationId xmlns:a16="http://schemas.microsoft.com/office/drawing/2014/main" id="{7CB1BD37-69C7-0618-19A9-51A3B39E2168}"/>
              </a:ext>
            </a:extLst>
          </p:cNvPr>
          <p:cNvPicPr>
            <a:picLocks noChangeAspect="1"/>
          </p:cNvPicPr>
          <p:nvPr/>
        </p:nvPicPr>
        <p:blipFill>
          <a:blip r:embed="rId6"/>
          <a:stretch>
            <a:fillRect/>
          </a:stretch>
        </p:blipFill>
        <p:spPr>
          <a:xfrm>
            <a:off x="2277627" y="844466"/>
            <a:ext cx="3635812" cy="3177569"/>
          </a:xfrm>
          <a:prstGeom prst="rect">
            <a:avLst/>
          </a:prstGeom>
        </p:spPr>
      </p:pic>
      <p:sp>
        <p:nvSpPr>
          <p:cNvPr id="4" name="TextBox 3">
            <a:extLst>
              <a:ext uri="{FF2B5EF4-FFF2-40B4-BE49-F238E27FC236}">
                <a16:creationId xmlns:a16="http://schemas.microsoft.com/office/drawing/2014/main" id="{63BF6A17-F5D5-66A2-3DAC-F29BCDCC8E62}"/>
              </a:ext>
            </a:extLst>
          </p:cNvPr>
          <p:cNvSpPr txBox="1"/>
          <p:nvPr/>
        </p:nvSpPr>
        <p:spPr>
          <a:xfrm>
            <a:off x="3266660" y="4028661"/>
            <a:ext cx="2352261" cy="276999"/>
          </a:xfrm>
          <a:prstGeom prst="rect">
            <a:avLst/>
          </a:prstGeom>
          <a:noFill/>
        </p:spPr>
        <p:txBody>
          <a:bodyPr wrap="square" rtlCol="0">
            <a:spAutoFit/>
          </a:bodyPr>
          <a:lstStyle/>
          <a:p>
            <a:pPr algn="ctr"/>
            <a:r>
              <a:rPr lang="en-IN" sz="1200" b="1" dirty="0">
                <a:latin typeface="Times New Roman" panose="02020603050405020304" pitchFamily="18" charset="0"/>
                <a:cs typeface="Times New Roman" panose="02020603050405020304" pitchFamily="18" charset="0"/>
              </a:rPr>
              <a:t>Fig.3: Predicting the Sign</a:t>
            </a:r>
          </a:p>
        </p:txBody>
      </p:sp>
    </p:spTree>
    <p:extLst>
      <p:ext uri="{BB962C8B-B14F-4D97-AF65-F5344CB8AC3E}">
        <p14:creationId xmlns:p14="http://schemas.microsoft.com/office/powerpoint/2010/main" val="35431529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Shape 208"/>
        <p:cNvGrpSpPr/>
        <p:nvPr/>
      </p:nvGrpSpPr>
      <p:grpSpPr>
        <a:xfrm>
          <a:off x="0" y="0"/>
          <a:ext cx="0" cy="0"/>
          <a:chOff x="0" y="0"/>
          <a:chExt cx="0" cy="0"/>
        </a:xfrm>
      </p:grpSpPr>
      <p:sp>
        <p:nvSpPr>
          <p:cNvPr id="209" name="Google Shape;209;p14"/>
          <p:cNvSpPr txBox="1">
            <a:spLocks noGrp="1"/>
          </p:cNvSpPr>
          <p:nvPr>
            <p:ph type="title"/>
          </p:nvPr>
        </p:nvSpPr>
        <p:spPr>
          <a:xfrm>
            <a:off x="1417983" y="302514"/>
            <a:ext cx="5257137" cy="452755"/>
          </a:xfrm>
          <a:prstGeom prst="rect">
            <a:avLst/>
          </a:prstGeom>
          <a:noFill/>
          <a:ln>
            <a:noFill/>
          </a:ln>
        </p:spPr>
        <p:txBody>
          <a:bodyPr spcFirstLastPara="1" wrap="square" lIns="0" tIns="12700" rIns="0" bIns="0" anchor="t" anchorCtr="0">
            <a:spAutoFit/>
          </a:bodyPr>
          <a:lstStyle/>
          <a:p>
            <a:pPr marL="12700" lvl="0" indent="0" algn="ctr" rtl="0">
              <a:lnSpc>
                <a:spcPct val="100000"/>
              </a:lnSpc>
              <a:spcBef>
                <a:spcPts val="0"/>
              </a:spcBef>
              <a:spcAft>
                <a:spcPts val="0"/>
              </a:spcAft>
              <a:buNone/>
            </a:pPr>
            <a:r>
              <a:rPr lang="en-IN" dirty="0"/>
              <a:t>Hardware /Software Specification</a:t>
            </a:r>
            <a:endParaRPr dirty="0"/>
          </a:p>
        </p:txBody>
      </p:sp>
      <p:pic>
        <p:nvPicPr>
          <p:cNvPr id="210" name="Google Shape;210;p14"/>
          <p:cNvPicPr preferRelativeResize="0"/>
          <p:nvPr/>
        </p:nvPicPr>
        <p:blipFill rotWithShape="1">
          <a:blip r:embed="rId3">
            <a:alphaModFix/>
          </a:blip>
          <a:srcRect/>
          <a:stretch/>
        </p:blipFill>
        <p:spPr>
          <a:xfrm>
            <a:off x="6534911" y="0"/>
            <a:ext cx="2609087" cy="2516885"/>
          </a:xfrm>
          <a:prstGeom prst="rect">
            <a:avLst/>
          </a:prstGeom>
          <a:noFill/>
          <a:ln>
            <a:noFill/>
          </a:ln>
        </p:spPr>
      </p:pic>
      <p:pic>
        <p:nvPicPr>
          <p:cNvPr id="211" name="Google Shape;211;p14"/>
          <p:cNvPicPr preferRelativeResize="0"/>
          <p:nvPr/>
        </p:nvPicPr>
        <p:blipFill rotWithShape="1">
          <a:blip r:embed="rId4">
            <a:alphaModFix/>
          </a:blip>
          <a:srcRect/>
          <a:stretch/>
        </p:blipFill>
        <p:spPr>
          <a:xfrm>
            <a:off x="451866" y="302514"/>
            <a:ext cx="624839" cy="435863"/>
          </a:xfrm>
          <a:prstGeom prst="rect">
            <a:avLst/>
          </a:prstGeom>
          <a:noFill/>
          <a:ln>
            <a:noFill/>
          </a:ln>
        </p:spPr>
      </p:pic>
      <p:grpSp>
        <p:nvGrpSpPr>
          <p:cNvPr id="212" name="Google Shape;212;p14"/>
          <p:cNvGrpSpPr/>
          <p:nvPr/>
        </p:nvGrpSpPr>
        <p:grpSpPr>
          <a:xfrm>
            <a:off x="0" y="4917947"/>
            <a:ext cx="9144000" cy="226060"/>
            <a:chOff x="0" y="4917947"/>
            <a:chExt cx="9144000" cy="226060"/>
          </a:xfrm>
        </p:grpSpPr>
        <p:sp>
          <p:nvSpPr>
            <p:cNvPr id="213" name="Google Shape;213;p14"/>
            <p:cNvSpPr/>
            <p:nvPr/>
          </p:nvSpPr>
          <p:spPr>
            <a:xfrm>
              <a:off x="0" y="4917947"/>
              <a:ext cx="9144000" cy="226060"/>
            </a:xfrm>
            <a:custGeom>
              <a:avLst/>
              <a:gdLst/>
              <a:ahLst/>
              <a:cxnLst/>
              <a:rect l="l" t="t" r="r" b="b"/>
              <a:pathLst>
                <a:path w="9144000" h="226060" extrusionOk="0">
                  <a:moveTo>
                    <a:pt x="9144000" y="0"/>
                  </a:moveTo>
                  <a:lnTo>
                    <a:pt x="0" y="0"/>
                  </a:lnTo>
                  <a:lnTo>
                    <a:pt x="0" y="225551"/>
                  </a:lnTo>
                  <a:lnTo>
                    <a:pt x="9144000" y="225551"/>
                  </a:lnTo>
                  <a:lnTo>
                    <a:pt x="9144000" y="0"/>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4" name="Google Shape;214;p14"/>
            <p:cNvSpPr/>
            <p:nvPr/>
          </p:nvSpPr>
          <p:spPr>
            <a:xfrm>
              <a:off x="0" y="4917947"/>
              <a:ext cx="9144000" cy="226060"/>
            </a:xfrm>
            <a:custGeom>
              <a:avLst/>
              <a:gdLst/>
              <a:ahLst/>
              <a:cxnLst/>
              <a:rect l="l" t="t" r="r" b="b"/>
              <a:pathLst>
                <a:path w="9144000" h="226060" extrusionOk="0">
                  <a:moveTo>
                    <a:pt x="0" y="0"/>
                  </a:moveTo>
                  <a:lnTo>
                    <a:pt x="9144000" y="0"/>
                  </a:lnTo>
                  <a:lnTo>
                    <a:pt x="9144000" y="225856"/>
                  </a:lnTo>
                  <a:lnTo>
                    <a:pt x="0" y="225856"/>
                  </a:lnTo>
                  <a:lnTo>
                    <a:pt x="0" y="0"/>
                  </a:lnTo>
                  <a:close/>
                </a:path>
              </a:pathLst>
            </a:custGeom>
            <a:noFill/>
            <a:ln w="952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pic>
        <p:nvPicPr>
          <p:cNvPr id="215" name="Google Shape;215;p14"/>
          <p:cNvPicPr preferRelativeResize="0"/>
          <p:nvPr/>
        </p:nvPicPr>
        <p:blipFill rotWithShape="1">
          <a:blip r:embed="rId5">
            <a:alphaModFix/>
          </a:blip>
          <a:srcRect/>
          <a:stretch/>
        </p:blipFill>
        <p:spPr>
          <a:xfrm>
            <a:off x="492251" y="4286250"/>
            <a:ext cx="550925" cy="557021"/>
          </a:xfrm>
          <a:prstGeom prst="rect">
            <a:avLst/>
          </a:prstGeom>
          <a:noFill/>
          <a:ln>
            <a:noFill/>
          </a:ln>
        </p:spPr>
      </p:pic>
      <p:sp>
        <p:nvSpPr>
          <p:cNvPr id="216" name="Google Shape;216;p14"/>
          <p:cNvSpPr txBox="1"/>
          <p:nvPr/>
        </p:nvSpPr>
        <p:spPr>
          <a:xfrm>
            <a:off x="857492" y="1093867"/>
            <a:ext cx="4705108" cy="1387559"/>
          </a:xfrm>
          <a:prstGeom prst="rect">
            <a:avLst/>
          </a:prstGeom>
          <a:noFill/>
          <a:ln>
            <a:noFill/>
          </a:ln>
        </p:spPr>
        <p:txBody>
          <a:bodyPr spcFirstLastPara="1" wrap="square" lIns="0" tIns="25400" rIns="0" bIns="0" anchor="t" anchorCtr="0">
            <a:spAutoFit/>
          </a:bodyPr>
          <a:lstStyle/>
          <a:p>
            <a:pPr marL="184150" marR="0" lvl="0" indent="-171450" algn="l" rtl="0">
              <a:lnSpc>
                <a:spcPct val="100000"/>
              </a:lnSpc>
              <a:spcBef>
                <a:spcPts val="0"/>
              </a:spcBef>
              <a:spcAft>
                <a:spcPts val="0"/>
              </a:spcAft>
              <a:buClr>
                <a:schemeClr val="dk1"/>
              </a:buClr>
              <a:buSzPts val="1400"/>
              <a:buFont typeface="Arial"/>
              <a:buChar char="•"/>
            </a:pPr>
            <a:r>
              <a:rPr lang="en-IN" sz="1400" b="1">
                <a:solidFill>
                  <a:schemeClr val="dk1"/>
                </a:solidFill>
                <a:latin typeface="Times New Roman"/>
                <a:ea typeface="Times New Roman"/>
                <a:cs typeface="Times New Roman"/>
                <a:sym typeface="Times New Roman"/>
              </a:rPr>
              <a:t>Language:</a:t>
            </a:r>
            <a:endParaRPr sz="1400">
              <a:solidFill>
                <a:schemeClr val="dk1"/>
              </a:solidFill>
              <a:latin typeface="Times New Roman"/>
              <a:ea typeface="Times New Roman"/>
              <a:cs typeface="Times New Roman"/>
              <a:sym typeface="Times New Roman"/>
            </a:endParaRPr>
          </a:p>
          <a:p>
            <a:pPr marL="1327150" marR="0" lvl="1" indent="-400685" algn="l" rtl="0">
              <a:lnSpc>
                <a:spcPct val="100000"/>
              </a:lnSpc>
              <a:spcBef>
                <a:spcPts val="105"/>
              </a:spcBef>
              <a:spcAft>
                <a:spcPts val="0"/>
              </a:spcAft>
              <a:buClr>
                <a:schemeClr val="dk1"/>
              </a:buClr>
              <a:buSzPts val="1400"/>
              <a:buFont typeface="Calibri"/>
              <a:buAutoNum type="arabicPeriod"/>
            </a:pPr>
            <a:r>
              <a:rPr lang="en-IN" sz="1400" b="1" i="0" u="none" strike="noStrike" cap="none">
                <a:solidFill>
                  <a:schemeClr val="dk1"/>
                </a:solidFill>
                <a:latin typeface="Times New Roman"/>
                <a:ea typeface="Times New Roman"/>
                <a:cs typeface="Times New Roman"/>
                <a:sym typeface="Times New Roman"/>
              </a:rPr>
              <a:t>Python</a:t>
            </a:r>
            <a:endParaRPr sz="1400" b="0" i="0" u="none" strike="noStrike" cap="none">
              <a:solidFill>
                <a:schemeClr val="dk1"/>
              </a:solidFill>
              <a:latin typeface="Times New Roman"/>
              <a:ea typeface="Times New Roman"/>
              <a:cs typeface="Times New Roman"/>
              <a:sym typeface="Times New Roman"/>
            </a:endParaRPr>
          </a:p>
          <a:p>
            <a:pPr marL="457200" marR="0" lvl="1" indent="0" algn="l" rtl="0">
              <a:lnSpc>
                <a:spcPct val="100000"/>
              </a:lnSpc>
              <a:spcBef>
                <a:spcPts val="35"/>
              </a:spcBef>
              <a:spcAft>
                <a:spcPts val="0"/>
              </a:spcAft>
              <a:buClr>
                <a:schemeClr val="dk1"/>
              </a:buClr>
              <a:buSzPts val="1600"/>
              <a:buFont typeface="Times New Roman"/>
              <a:buNone/>
            </a:pPr>
            <a:endParaRPr sz="1600" b="0" i="0" u="none" strike="noStrike" cap="none">
              <a:solidFill>
                <a:schemeClr val="dk1"/>
              </a:solidFill>
              <a:latin typeface="Times New Roman"/>
              <a:ea typeface="Times New Roman"/>
              <a:cs typeface="Times New Roman"/>
              <a:sym typeface="Times New Roman"/>
            </a:endParaRPr>
          </a:p>
          <a:p>
            <a:pPr marL="184150" marR="0" lvl="0" indent="-171450" algn="l" rtl="0">
              <a:lnSpc>
                <a:spcPct val="100000"/>
              </a:lnSpc>
              <a:spcBef>
                <a:spcPts val="0"/>
              </a:spcBef>
              <a:spcAft>
                <a:spcPts val="0"/>
              </a:spcAft>
              <a:buClr>
                <a:schemeClr val="dk1"/>
              </a:buClr>
              <a:buSzPts val="1400"/>
              <a:buFont typeface="Arial"/>
              <a:buChar char="•"/>
            </a:pPr>
            <a:r>
              <a:rPr lang="en-IN" sz="1400" b="1">
                <a:solidFill>
                  <a:schemeClr val="dk1"/>
                </a:solidFill>
                <a:latin typeface="Times New Roman"/>
                <a:ea typeface="Times New Roman"/>
                <a:cs typeface="Times New Roman"/>
                <a:sym typeface="Times New Roman"/>
              </a:rPr>
              <a:t>Domain:</a:t>
            </a:r>
            <a:endParaRPr sz="1400">
              <a:solidFill>
                <a:schemeClr val="dk1"/>
              </a:solidFill>
              <a:latin typeface="Times New Roman"/>
              <a:ea typeface="Times New Roman"/>
              <a:cs typeface="Times New Roman"/>
              <a:sym typeface="Times New Roman"/>
            </a:endParaRPr>
          </a:p>
          <a:p>
            <a:pPr marL="1327150" marR="0" lvl="1" indent="-400685" algn="l" rtl="0">
              <a:lnSpc>
                <a:spcPct val="100000"/>
              </a:lnSpc>
              <a:spcBef>
                <a:spcPts val="105"/>
              </a:spcBef>
              <a:spcAft>
                <a:spcPts val="0"/>
              </a:spcAft>
              <a:buClr>
                <a:schemeClr val="dk1"/>
              </a:buClr>
              <a:buSzPts val="1400"/>
              <a:buFont typeface="Calibri"/>
              <a:buAutoNum type="arabicPeriod"/>
            </a:pPr>
            <a:r>
              <a:rPr lang="en-IN" sz="1400" b="1" i="0" u="none" strike="noStrike" cap="none">
                <a:solidFill>
                  <a:schemeClr val="dk1"/>
                </a:solidFill>
                <a:latin typeface="Times New Roman"/>
                <a:ea typeface="Times New Roman"/>
                <a:cs typeface="Times New Roman"/>
                <a:sym typeface="Times New Roman"/>
              </a:rPr>
              <a:t>Computer Vision</a:t>
            </a:r>
            <a:endParaRPr sz="1400" b="1" i="0" u="none" strike="noStrike" cap="none">
              <a:solidFill>
                <a:schemeClr val="dk1"/>
              </a:solidFill>
              <a:latin typeface="Times New Roman"/>
              <a:ea typeface="Times New Roman"/>
              <a:cs typeface="Times New Roman"/>
              <a:sym typeface="Times New Roman"/>
            </a:endParaRPr>
          </a:p>
          <a:p>
            <a:pPr marL="1327150" marR="0" lvl="1" indent="-400685" algn="l" rtl="0">
              <a:lnSpc>
                <a:spcPct val="100000"/>
              </a:lnSpc>
              <a:spcBef>
                <a:spcPts val="105"/>
              </a:spcBef>
              <a:spcAft>
                <a:spcPts val="0"/>
              </a:spcAft>
              <a:buClr>
                <a:schemeClr val="dk1"/>
              </a:buClr>
              <a:buSzPts val="1400"/>
              <a:buFont typeface="Calibri"/>
              <a:buAutoNum type="arabicPeriod"/>
            </a:pPr>
            <a:r>
              <a:rPr lang="en-IN" sz="1400" b="1" i="0" u="none" strike="noStrike" cap="none">
                <a:solidFill>
                  <a:schemeClr val="dk1"/>
                </a:solidFill>
                <a:latin typeface="Times New Roman"/>
                <a:ea typeface="Times New Roman"/>
                <a:cs typeface="Times New Roman"/>
                <a:sym typeface="Times New Roman"/>
              </a:rPr>
              <a:t>Machine Learning</a:t>
            </a:r>
            <a:endParaRPr/>
          </a:p>
        </p:txBody>
      </p:sp>
      <p:sp>
        <p:nvSpPr>
          <p:cNvPr id="217" name="Google Shape;217;p14"/>
          <p:cNvSpPr txBox="1"/>
          <p:nvPr/>
        </p:nvSpPr>
        <p:spPr>
          <a:xfrm>
            <a:off x="857492" y="2676541"/>
            <a:ext cx="1133475" cy="469359"/>
          </a:xfrm>
          <a:prstGeom prst="rect">
            <a:avLst/>
          </a:prstGeom>
          <a:noFill/>
          <a:ln>
            <a:noFill/>
          </a:ln>
        </p:spPr>
        <p:txBody>
          <a:bodyPr spcFirstLastPara="1" wrap="square" lIns="0" tIns="25400" rIns="0" bIns="0" anchor="t" anchorCtr="0">
            <a:spAutoFit/>
          </a:bodyPr>
          <a:lstStyle/>
          <a:p>
            <a:pPr marL="184150" marR="0" lvl="0" indent="-171450" algn="l" rtl="0">
              <a:lnSpc>
                <a:spcPct val="100000"/>
              </a:lnSpc>
              <a:spcBef>
                <a:spcPts val="0"/>
              </a:spcBef>
              <a:spcAft>
                <a:spcPts val="0"/>
              </a:spcAft>
              <a:buClr>
                <a:schemeClr val="dk1"/>
              </a:buClr>
              <a:buSzPts val="1400"/>
              <a:buFont typeface="Arial"/>
              <a:buChar char="•"/>
            </a:pPr>
            <a:r>
              <a:rPr lang="en-IN" sz="1400" b="1">
                <a:solidFill>
                  <a:schemeClr val="dk1"/>
                </a:solidFill>
                <a:latin typeface="Times New Roman"/>
                <a:ea typeface="Times New Roman"/>
                <a:cs typeface="Times New Roman"/>
                <a:sym typeface="Times New Roman"/>
              </a:rPr>
              <a:t>Libraries:</a:t>
            </a:r>
            <a:endParaRPr sz="1400">
              <a:solidFill>
                <a:schemeClr val="dk1"/>
              </a:solidFill>
              <a:latin typeface="Times New Roman"/>
              <a:ea typeface="Times New Roman"/>
              <a:cs typeface="Times New Roman"/>
              <a:sym typeface="Times New Roman"/>
            </a:endParaRPr>
          </a:p>
          <a:p>
            <a:pPr marL="926464" marR="0" lvl="0" indent="0" algn="l" rtl="0">
              <a:lnSpc>
                <a:spcPct val="100000"/>
              </a:lnSpc>
              <a:spcBef>
                <a:spcPts val="105"/>
              </a:spcBef>
              <a:spcAft>
                <a:spcPts val="0"/>
              </a:spcAft>
              <a:buNone/>
            </a:pPr>
            <a:endParaRPr sz="1400">
              <a:solidFill>
                <a:schemeClr val="dk1"/>
              </a:solidFill>
              <a:latin typeface="Times New Roman"/>
              <a:ea typeface="Times New Roman"/>
              <a:cs typeface="Times New Roman"/>
              <a:sym typeface="Times New Roman"/>
            </a:endParaRPr>
          </a:p>
        </p:txBody>
      </p:sp>
      <p:sp>
        <p:nvSpPr>
          <p:cNvPr id="218" name="Google Shape;218;p14"/>
          <p:cNvSpPr txBox="1"/>
          <p:nvPr/>
        </p:nvSpPr>
        <p:spPr>
          <a:xfrm>
            <a:off x="1752600" y="2931102"/>
            <a:ext cx="1905000" cy="1660134"/>
          </a:xfrm>
          <a:prstGeom prst="rect">
            <a:avLst/>
          </a:prstGeom>
          <a:noFill/>
          <a:ln>
            <a:noFill/>
          </a:ln>
        </p:spPr>
        <p:txBody>
          <a:bodyPr spcFirstLastPara="1" wrap="square" lIns="0" tIns="12050" rIns="0" bIns="0" anchor="t" anchorCtr="0">
            <a:spAutoFit/>
          </a:bodyPr>
          <a:lstStyle/>
          <a:p>
            <a:pPr marL="355600" marR="5080" lvl="0" indent="-342900" algn="l" rtl="0">
              <a:lnSpc>
                <a:spcPct val="105900"/>
              </a:lnSpc>
              <a:spcBef>
                <a:spcPts val="0"/>
              </a:spcBef>
              <a:spcAft>
                <a:spcPts val="0"/>
              </a:spcAft>
              <a:buClr>
                <a:schemeClr val="dk1"/>
              </a:buClr>
              <a:buSzPts val="1400"/>
              <a:buFont typeface="Calibri"/>
              <a:buAutoNum type="arabicPeriod"/>
            </a:pPr>
            <a:r>
              <a:rPr lang="en-IN" sz="1400" b="1">
                <a:solidFill>
                  <a:schemeClr val="dk1"/>
                </a:solidFill>
                <a:latin typeface="Times New Roman"/>
                <a:ea typeface="Times New Roman"/>
                <a:cs typeface="Times New Roman"/>
                <a:sym typeface="Times New Roman"/>
              </a:rPr>
              <a:t>OpenCV</a:t>
            </a:r>
            <a:endParaRPr sz="1400" b="1">
              <a:solidFill>
                <a:schemeClr val="dk1"/>
              </a:solidFill>
              <a:latin typeface="Times New Roman"/>
              <a:ea typeface="Times New Roman"/>
              <a:cs typeface="Times New Roman"/>
              <a:sym typeface="Times New Roman"/>
            </a:endParaRPr>
          </a:p>
          <a:p>
            <a:pPr marL="355600" marR="5080" lvl="0" indent="-342900" algn="l" rtl="0">
              <a:lnSpc>
                <a:spcPct val="105900"/>
              </a:lnSpc>
              <a:spcBef>
                <a:spcPts val="95"/>
              </a:spcBef>
              <a:spcAft>
                <a:spcPts val="0"/>
              </a:spcAft>
              <a:buClr>
                <a:schemeClr val="dk1"/>
              </a:buClr>
              <a:buSzPts val="1400"/>
              <a:buFont typeface="Calibri"/>
              <a:buAutoNum type="arabicPeriod"/>
            </a:pPr>
            <a:r>
              <a:rPr lang="en-IN" sz="1400" b="1">
                <a:solidFill>
                  <a:schemeClr val="dk1"/>
                </a:solidFill>
                <a:latin typeface="Times New Roman"/>
                <a:ea typeface="Times New Roman"/>
                <a:cs typeface="Times New Roman"/>
                <a:sym typeface="Times New Roman"/>
              </a:rPr>
              <a:t>Tensorflow Keras</a:t>
            </a:r>
            <a:endParaRPr sz="1400" b="1">
              <a:solidFill>
                <a:schemeClr val="dk1"/>
              </a:solidFill>
              <a:latin typeface="Times New Roman"/>
              <a:ea typeface="Times New Roman"/>
              <a:cs typeface="Times New Roman"/>
              <a:sym typeface="Times New Roman"/>
            </a:endParaRPr>
          </a:p>
          <a:p>
            <a:pPr marL="355600" marR="5080" lvl="0" indent="-342900" algn="l" rtl="0">
              <a:lnSpc>
                <a:spcPct val="105900"/>
              </a:lnSpc>
              <a:spcBef>
                <a:spcPts val="95"/>
              </a:spcBef>
              <a:spcAft>
                <a:spcPts val="0"/>
              </a:spcAft>
              <a:buClr>
                <a:schemeClr val="dk1"/>
              </a:buClr>
              <a:buSzPts val="1400"/>
              <a:buFont typeface="Calibri"/>
              <a:buAutoNum type="arabicPeriod"/>
            </a:pPr>
            <a:r>
              <a:rPr lang="en-IN" sz="1400" b="1">
                <a:solidFill>
                  <a:schemeClr val="dk1"/>
                </a:solidFill>
                <a:latin typeface="Times New Roman"/>
                <a:ea typeface="Times New Roman"/>
                <a:cs typeface="Times New Roman"/>
                <a:sym typeface="Times New Roman"/>
              </a:rPr>
              <a:t>MediaPipe</a:t>
            </a:r>
            <a:endParaRPr sz="1400" b="1">
              <a:solidFill>
                <a:schemeClr val="dk1"/>
              </a:solidFill>
              <a:latin typeface="Times New Roman"/>
              <a:ea typeface="Times New Roman"/>
              <a:cs typeface="Times New Roman"/>
              <a:sym typeface="Times New Roman"/>
            </a:endParaRPr>
          </a:p>
          <a:p>
            <a:pPr marL="355600" marR="5080" lvl="0" indent="-342900" algn="l" rtl="0">
              <a:lnSpc>
                <a:spcPct val="105900"/>
              </a:lnSpc>
              <a:spcBef>
                <a:spcPts val="95"/>
              </a:spcBef>
              <a:spcAft>
                <a:spcPts val="0"/>
              </a:spcAft>
              <a:buClr>
                <a:schemeClr val="dk1"/>
              </a:buClr>
              <a:buSzPts val="1400"/>
              <a:buFont typeface="Calibri"/>
              <a:buAutoNum type="arabicPeriod"/>
            </a:pPr>
            <a:r>
              <a:rPr lang="en-IN" sz="1400" b="1">
                <a:solidFill>
                  <a:schemeClr val="dk1"/>
                </a:solidFill>
                <a:latin typeface="Times New Roman"/>
                <a:ea typeface="Times New Roman"/>
                <a:cs typeface="Times New Roman"/>
                <a:sym typeface="Times New Roman"/>
              </a:rPr>
              <a:t>Dynamic Time Warping</a:t>
            </a:r>
            <a:endParaRPr/>
          </a:p>
          <a:p>
            <a:pPr marL="355600" marR="5080" lvl="0" indent="-342900" algn="l" rtl="0">
              <a:lnSpc>
                <a:spcPct val="105900"/>
              </a:lnSpc>
              <a:spcBef>
                <a:spcPts val="95"/>
              </a:spcBef>
              <a:spcAft>
                <a:spcPts val="0"/>
              </a:spcAft>
              <a:buClr>
                <a:schemeClr val="dk1"/>
              </a:buClr>
              <a:buSzPts val="1400"/>
              <a:buFont typeface="Calibri"/>
              <a:buAutoNum type="arabicPeriod"/>
            </a:pPr>
            <a:r>
              <a:rPr lang="en-IN" sz="1400" b="1">
                <a:solidFill>
                  <a:schemeClr val="dk1"/>
                </a:solidFill>
                <a:latin typeface="Times New Roman"/>
                <a:ea typeface="Times New Roman"/>
                <a:cs typeface="Times New Roman"/>
                <a:sym typeface="Times New Roman"/>
              </a:rPr>
              <a:t>NLP</a:t>
            </a:r>
            <a:endParaRPr/>
          </a:p>
          <a:p>
            <a:pPr marL="355600" marR="5080" lvl="0" indent="-342900" algn="l" rtl="0">
              <a:lnSpc>
                <a:spcPct val="105900"/>
              </a:lnSpc>
              <a:spcBef>
                <a:spcPts val="95"/>
              </a:spcBef>
              <a:spcAft>
                <a:spcPts val="0"/>
              </a:spcAft>
              <a:buClr>
                <a:schemeClr val="dk1"/>
              </a:buClr>
              <a:buSzPts val="1400"/>
              <a:buFont typeface="Calibri"/>
              <a:buAutoNum type="arabicPeriod"/>
            </a:pPr>
            <a:r>
              <a:rPr lang="en-IN" sz="1400" b="1">
                <a:solidFill>
                  <a:schemeClr val="dk1"/>
                </a:solidFill>
                <a:latin typeface="Times New Roman"/>
                <a:ea typeface="Times New Roman"/>
                <a:cs typeface="Times New Roman"/>
                <a:sym typeface="Times New Roman"/>
              </a:rPr>
              <a:t>pyttsx3</a:t>
            </a:r>
            <a:endParaRPr sz="1400" b="1">
              <a:solidFill>
                <a:schemeClr val="dk1"/>
              </a:solidFill>
              <a:latin typeface="Times New Roman"/>
              <a:ea typeface="Times New Roman"/>
              <a:cs typeface="Times New Roman"/>
              <a:sym typeface="Times New Roman"/>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Shape 222"/>
        <p:cNvGrpSpPr/>
        <p:nvPr/>
      </p:nvGrpSpPr>
      <p:grpSpPr>
        <a:xfrm>
          <a:off x="0" y="0"/>
          <a:ext cx="0" cy="0"/>
          <a:chOff x="0" y="0"/>
          <a:chExt cx="0" cy="0"/>
        </a:xfrm>
      </p:grpSpPr>
      <p:sp>
        <p:nvSpPr>
          <p:cNvPr id="223" name="Google Shape;223;p15"/>
          <p:cNvSpPr txBox="1">
            <a:spLocks noGrp="1"/>
          </p:cNvSpPr>
          <p:nvPr>
            <p:ph type="title"/>
          </p:nvPr>
        </p:nvSpPr>
        <p:spPr>
          <a:xfrm>
            <a:off x="1524000" y="302514"/>
            <a:ext cx="5151120" cy="452755"/>
          </a:xfrm>
          <a:prstGeom prst="rect">
            <a:avLst/>
          </a:prstGeom>
          <a:noFill/>
          <a:ln>
            <a:noFill/>
          </a:ln>
        </p:spPr>
        <p:txBody>
          <a:bodyPr spcFirstLastPara="1" wrap="square" lIns="0" tIns="12700" rIns="0" bIns="0" anchor="t" anchorCtr="0">
            <a:spAutoFit/>
          </a:bodyPr>
          <a:lstStyle/>
          <a:p>
            <a:pPr marL="12700" lvl="0" indent="0" algn="ctr" rtl="0">
              <a:lnSpc>
                <a:spcPct val="100000"/>
              </a:lnSpc>
              <a:spcBef>
                <a:spcPts val="0"/>
              </a:spcBef>
              <a:spcAft>
                <a:spcPts val="0"/>
              </a:spcAft>
              <a:buNone/>
            </a:pPr>
            <a:r>
              <a:rPr lang="en-IN"/>
              <a:t>Implementation</a:t>
            </a:r>
            <a:endParaRPr/>
          </a:p>
        </p:txBody>
      </p:sp>
      <p:pic>
        <p:nvPicPr>
          <p:cNvPr id="224" name="Google Shape;224;p15"/>
          <p:cNvPicPr preferRelativeResize="0"/>
          <p:nvPr/>
        </p:nvPicPr>
        <p:blipFill rotWithShape="1">
          <a:blip r:embed="rId3">
            <a:alphaModFix/>
          </a:blip>
          <a:srcRect/>
          <a:stretch/>
        </p:blipFill>
        <p:spPr>
          <a:xfrm>
            <a:off x="6534910" y="-16570"/>
            <a:ext cx="2609087" cy="2516885"/>
          </a:xfrm>
          <a:prstGeom prst="rect">
            <a:avLst/>
          </a:prstGeom>
          <a:noFill/>
          <a:ln>
            <a:noFill/>
          </a:ln>
        </p:spPr>
      </p:pic>
      <p:pic>
        <p:nvPicPr>
          <p:cNvPr id="225" name="Google Shape;225;p15"/>
          <p:cNvPicPr preferRelativeResize="0"/>
          <p:nvPr/>
        </p:nvPicPr>
        <p:blipFill rotWithShape="1">
          <a:blip r:embed="rId4">
            <a:alphaModFix/>
          </a:blip>
          <a:srcRect/>
          <a:stretch/>
        </p:blipFill>
        <p:spPr>
          <a:xfrm>
            <a:off x="451866" y="302514"/>
            <a:ext cx="624839" cy="435863"/>
          </a:xfrm>
          <a:prstGeom prst="rect">
            <a:avLst/>
          </a:prstGeom>
          <a:noFill/>
          <a:ln>
            <a:noFill/>
          </a:ln>
        </p:spPr>
      </p:pic>
      <p:grpSp>
        <p:nvGrpSpPr>
          <p:cNvPr id="226" name="Google Shape;226;p15"/>
          <p:cNvGrpSpPr/>
          <p:nvPr/>
        </p:nvGrpSpPr>
        <p:grpSpPr>
          <a:xfrm>
            <a:off x="0" y="4917947"/>
            <a:ext cx="9144000" cy="226060"/>
            <a:chOff x="0" y="4917947"/>
            <a:chExt cx="9144000" cy="226060"/>
          </a:xfrm>
        </p:grpSpPr>
        <p:sp>
          <p:nvSpPr>
            <p:cNvPr id="227" name="Google Shape;227;p15"/>
            <p:cNvSpPr/>
            <p:nvPr/>
          </p:nvSpPr>
          <p:spPr>
            <a:xfrm>
              <a:off x="0" y="4917947"/>
              <a:ext cx="9144000" cy="226060"/>
            </a:xfrm>
            <a:custGeom>
              <a:avLst/>
              <a:gdLst/>
              <a:ahLst/>
              <a:cxnLst/>
              <a:rect l="l" t="t" r="r" b="b"/>
              <a:pathLst>
                <a:path w="9144000" h="226060" extrusionOk="0">
                  <a:moveTo>
                    <a:pt x="9144000" y="0"/>
                  </a:moveTo>
                  <a:lnTo>
                    <a:pt x="0" y="0"/>
                  </a:lnTo>
                  <a:lnTo>
                    <a:pt x="0" y="225551"/>
                  </a:lnTo>
                  <a:lnTo>
                    <a:pt x="9144000" y="225551"/>
                  </a:lnTo>
                  <a:lnTo>
                    <a:pt x="9144000" y="0"/>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8" name="Google Shape;228;p15"/>
            <p:cNvSpPr/>
            <p:nvPr/>
          </p:nvSpPr>
          <p:spPr>
            <a:xfrm>
              <a:off x="0" y="4917947"/>
              <a:ext cx="9144000" cy="226060"/>
            </a:xfrm>
            <a:custGeom>
              <a:avLst/>
              <a:gdLst/>
              <a:ahLst/>
              <a:cxnLst/>
              <a:rect l="l" t="t" r="r" b="b"/>
              <a:pathLst>
                <a:path w="9144000" h="226060" extrusionOk="0">
                  <a:moveTo>
                    <a:pt x="0" y="0"/>
                  </a:moveTo>
                  <a:lnTo>
                    <a:pt x="9144000" y="0"/>
                  </a:lnTo>
                  <a:lnTo>
                    <a:pt x="9144000" y="225856"/>
                  </a:lnTo>
                  <a:lnTo>
                    <a:pt x="0" y="225856"/>
                  </a:lnTo>
                  <a:lnTo>
                    <a:pt x="0" y="0"/>
                  </a:lnTo>
                  <a:close/>
                </a:path>
              </a:pathLst>
            </a:custGeom>
            <a:noFill/>
            <a:ln w="952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pic>
        <p:nvPicPr>
          <p:cNvPr id="229" name="Google Shape;229;p15"/>
          <p:cNvPicPr preferRelativeResize="0"/>
          <p:nvPr/>
        </p:nvPicPr>
        <p:blipFill rotWithShape="1">
          <a:blip r:embed="rId5">
            <a:alphaModFix/>
          </a:blip>
          <a:srcRect/>
          <a:stretch/>
        </p:blipFill>
        <p:spPr>
          <a:xfrm>
            <a:off x="492251" y="4286250"/>
            <a:ext cx="550925" cy="557021"/>
          </a:xfrm>
          <a:prstGeom prst="rect">
            <a:avLst/>
          </a:prstGeom>
          <a:noFill/>
          <a:ln>
            <a:noFill/>
          </a:ln>
        </p:spPr>
      </p:pic>
      <p:sp>
        <p:nvSpPr>
          <p:cNvPr id="230" name="Google Shape;230;p15"/>
          <p:cNvSpPr txBox="1"/>
          <p:nvPr/>
        </p:nvSpPr>
        <p:spPr>
          <a:xfrm>
            <a:off x="478536" y="837399"/>
            <a:ext cx="7903464" cy="276999"/>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IN" sz="1200" b="1">
                <a:solidFill>
                  <a:schemeClr val="dk1"/>
                </a:solidFill>
                <a:latin typeface="Times New Roman"/>
                <a:ea typeface="Times New Roman"/>
                <a:cs typeface="Times New Roman"/>
                <a:sym typeface="Times New Roman"/>
              </a:rPr>
              <a:t>These demonstrates real-time sign language recognition using Dynamic Time Warping and Mediapipe for sentences:</a:t>
            </a:r>
            <a:endParaRPr/>
          </a:p>
        </p:txBody>
      </p:sp>
      <p:pic>
        <p:nvPicPr>
          <p:cNvPr id="231" name="Google Shape;231;p15"/>
          <p:cNvPicPr preferRelativeResize="0"/>
          <p:nvPr/>
        </p:nvPicPr>
        <p:blipFill rotWithShape="1">
          <a:blip r:embed="rId6">
            <a:alphaModFix/>
          </a:blip>
          <a:srcRect/>
          <a:stretch/>
        </p:blipFill>
        <p:spPr>
          <a:xfrm>
            <a:off x="353595" y="1507662"/>
            <a:ext cx="1569695" cy="1231439"/>
          </a:xfrm>
          <a:prstGeom prst="rect">
            <a:avLst/>
          </a:prstGeom>
          <a:noFill/>
          <a:ln>
            <a:noFill/>
          </a:ln>
        </p:spPr>
      </p:pic>
      <p:pic>
        <p:nvPicPr>
          <p:cNvPr id="232" name="Google Shape;232;p15"/>
          <p:cNvPicPr preferRelativeResize="0"/>
          <p:nvPr/>
        </p:nvPicPr>
        <p:blipFill rotWithShape="1">
          <a:blip r:embed="rId7">
            <a:alphaModFix/>
          </a:blip>
          <a:srcRect/>
          <a:stretch/>
        </p:blipFill>
        <p:spPr>
          <a:xfrm>
            <a:off x="2695955" y="1507661"/>
            <a:ext cx="1560031" cy="1231439"/>
          </a:xfrm>
          <a:prstGeom prst="rect">
            <a:avLst/>
          </a:prstGeom>
          <a:noFill/>
          <a:ln>
            <a:noFill/>
          </a:ln>
        </p:spPr>
      </p:pic>
      <p:sp>
        <p:nvSpPr>
          <p:cNvPr id="233" name="Google Shape;233;p15"/>
          <p:cNvSpPr/>
          <p:nvPr/>
        </p:nvSpPr>
        <p:spPr>
          <a:xfrm>
            <a:off x="2144900" y="1934349"/>
            <a:ext cx="381000" cy="457200"/>
          </a:xfrm>
          <a:prstGeom prst="mathPlus">
            <a:avLst>
              <a:gd name="adj1" fmla="val 23520"/>
            </a:avLst>
          </a:prstGeom>
          <a:solidFill>
            <a:schemeClr val="dk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34" name="Google Shape;234;p15"/>
          <p:cNvSpPr/>
          <p:nvPr/>
        </p:nvSpPr>
        <p:spPr>
          <a:xfrm>
            <a:off x="4621316" y="1956753"/>
            <a:ext cx="533400" cy="419227"/>
          </a:xfrm>
          <a:prstGeom prst="rightArrow">
            <a:avLst>
              <a:gd name="adj1" fmla="val 50000"/>
              <a:gd name="adj2" fmla="val 50000"/>
            </a:avLst>
          </a:prstGeom>
          <a:solidFill>
            <a:schemeClr val="dk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35" name="Google Shape;235;p15"/>
          <p:cNvSpPr txBox="1"/>
          <p:nvPr/>
        </p:nvSpPr>
        <p:spPr>
          <a:xfrm>
            <a:off x="5087110" y="1169107"/>
            <a:ext cx="2895600" cy="33855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1600" b="1">
                <a:solidFill>
                  <a:schemeClr val="dk1"/>
                </a:solidFill>
                <a:latin typeface="Times New Roman"/>
                <a:ea typeface="Times New Roman"/>
                <a:cs typeface="Times New Roman"/>
                <a:sym typeface="Times New Roman"/>
              </a:rPr>
              <a:t>Predicted Sentence</a:t>
            </a:r>
            <a:endParaRPr sz="1600" b="1">
              <a:solidFill>
                <a:schemeClr val="dk1"/>
              </a:solidFill>
              <a:latin typeface="Times New Roman"/>
              <a:ea typeface="Times New Roman"/>
              <a:cs typeface="Times New Roman"/>
              <a:sym typeface="Times New Roman"/>
            </a:endParaRPr>
          </a:p>
        </p:txBody>
      </p:sp>
      <p:sp>
        <p:nvSpPr>
          <p:cNvPr id="236" name="Google Shape;236;p15"/>
          <p:cNvSpPr txBox="1"/>
          <p:nvPr/>
        </p:nvSpPr>
        <p:spPr>
          <a:xfrm>
            <a:off x="5456811" y="1934349"/>
            <a:ext cx="2079999" cy="33855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1600" b="1">
                <a:solidFill>
                  <a:schemeClr val="dk1"/>
                </a:solidFill>
                <a:latin typeface="Times New Roman"/>
                <a:ea typeface="Times New Roman"/>
                <a:cs typeface="Times New Roman"/>
                <a:sym typeface="Times New Roman"/>
              </a:rPr>
              <a:t>How are You?</a:t>
            </a:r>
            <a:endParaRPr sz="1600" b="1">
              <a:solidFill>
                <a:schemeClr val="dk1"/>
              </a:solidFill>
              <a:latin typeface="Times New Roman"/>
              <a:ea typeface="Times New Roman"/>
              <a:cs typeface="Times New Roman"/>
              <a:sym typeface="Times New Roman"/>
            </a:endParaRPr>
          </a:p>
        </p:txBody>
      </p:sp>
      <p:pic>
        <p:nvPicPr>
          <p:cNvPr id="237" name="Google Shape;237;p15"/>
          <p:cNvPicPr preferRelativeResize="0"/>
          <p:nvPr/>
        </p:nvPicPr>
        <p:blipFill rotWithShape="1">
          <a:blip r:embed="rId8">
            <a:alphaModFix/>
          </a:blip>
          <a:srcRect/>
          <a:stretch/>
        </p:blipFill>
        <p:spPr>
          <a:xfrm>
            <a:off x="353595" y="2833942"/>
            <a:ext cx="1569695" cy="1377632"/>
          </a:xfrm>
          <a:prstGeom prst="rect">
            <a:avLst/>
          </a:prstGeom>
          <a:noFill/>
          <a:ln>
            <a:noFill/>
          </a:ln>
        </p:spPr>
      </p:pic>
      <p:sp>
        <p:nvSpPr>
          <p:cNvPr id="238" name="Google Shape;238;p15"/>
          <p:cNvSpPr/>
          <p:nvPr/>
        </p:nvSpPr>
        <p:spPr>
          <a:xfrm>
            <a:off x="2144900" y="3293244"/>
            <a:ext cx="381000" cy="457200"/>
          </a:xfrm>
          <a:prstGeom prst="mathPlus">
            <a:avLst>
              <a:gd name="adj1" fmla="val 23520"/>
            </a:avLst>
          </a:prstGeom>
          <a:solidFill>
            <a:schemeClr val="dk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39" name="Google Shape;239;p15"/>
          <p:cNvSpPr/>
          <p:nvPr/>
        </p:nvSpPr>
        <p:spPr>
          <a:xfrm>
            <a:off x="4621316" y="3312230"/>
            <a:ext cx="533400" cy="419227"/>
          </a:xfrm>
          <a:prstGeom prst="rightArrow">
            <a:avLst>
              <a:gd name="adj1" fmla="val 50000"/>
              <a:gd name="adj2" fmla="val 50000"/>
            </a:avLst>
          </a:prstGeom>
          <a:solidFill>
            <a:schemeClr val="dk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240" name="Google Shape;240;p15"/>
          <p:cNvPicPr preferRelativeResize="0"/>
          <p:nvPr/>
        </p:nvPicPr>
        <p:blipFill rotWithShape="1">
          <a:blip r:embed="rId9">
            <a:alphaModFix/>
          </a:blip>
          <a:srcRect/>
          <a:stretch/>
        </p:blipFill>
        <p:spPr>
          <a:xfrm>
            <a:off x="2705619" y="2857539"/>
            <a:ext cx="1560031" cy="1340678"/>
          </a:xfrm>
          <a:prstGeom prst="rect">
            <a:avLst/>
          </a:prstGeom>
          <a:noFill/>
          <a:ln>
            <a:noFill/>
          </a:ln>
        </p:spPr>
      </p:pic>
      <p:sp>
        <p:nvSpPr>
          <p:cNvPr id="241" name="Google Shape;241;p15"/>
          <p:cNvSpPr txBox="1"/>
          <p:nvPr/>
        </p:nvSpPr>
        <p:spPr>
          <a:xfrm>
            <a:off x="5510382" y="3352566"/>
            <a:ext cx="2079999" cy="33855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1600" b="1">
                <a:solidFill>
                  <a:schemeClr val="dk1"/>
                </a:solidFill>
                <a:latin typeface="Times New Roman"/>
                <a:ea typeface="Times New Roman"/>
                <a:cs typeface="Times New Roman"/>
                <a:sym typeface="Times New Roman"/>
              </a:rPr>
              <a:t>I am Good</a:t>
            </a:r>
            <a:endParaRPr sz="1600" b="1">
              <a:solidFill>
                <a:schemeClr val="dk1"/>
              </a:solidFill>
              <a:latin typeface="Times New Roman"/>
              <a:ea typeface="Times New Roman"/>
              <a:cs typeface="Times New Roman"/>
              <a:sym typeface="Times New Roman"/>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Shape 245"/>
        <p:cNvGrpSpPr/>
        <p:nvPr/>
      </p:nvGrpSpPr>
      <p:grpSpPr>
        <a:xfrm>
          <a:off x="0" y="0"/>
          <a:ext cx="0" cy="0"/>
          <a:chOff x="0" y="0"/>
          <a:chExt cx="0" cy="0"/>
        </a:xfrm>
      </p:grpSpPr>
      <p:sp>
        <p:nvSpPr>
          <p:cNvPr id="246" name="Google Shape;246;p16"/>
          <p:cNvSpPr txBox="1">
            <a:spLocks noGrp="1"/>
          </p:cNvSpPr>
          <p:nvPr>
            <p:ph type="title"/>
          </p:nvPr>
        </p:nvSpPr>
        <p:spPr>
          <a:xfrm>
            <a:off x="1524000" y="302514"/>
            <a:ext cx="5151120" cy="452755"/>
          </a:xfrm>
          <a:prstGeom prst="rect">
            <a:avLst/>
          </a:prstGeom>
          <a:noFill/>
          <a:ln>
            <a:noFill/>
          </a:ln>
        </p:spPr>
        <p:txBody>
          <a:bodyPr spcFirstLastPara="1" wrap="square" lIns="0" tIns="12700" rIns="0" bIns="0" anchor="t" anchorCtr="0">
            <a:spAutoFit/>
          </a:bodyPr>
          <a:lstStyle/>
          <a:p>
            <a:pPr marL="12700" lvl="0" indent="0" algn="ctr" rtl="0">
              <a:lnSpc>
                <a:spcPct val="100000"/>
              </a:lnSpc>
              <a:spcBef>
                <a:spcPts val="0"/>
              </a:spcBef>
              <a:spcAft>
                <a:spcPts val="0"/>
              </a:spcAft>
              <a:buNone/>
            </a:pPr>
            <a:r>
              <a:rPr lang="en-IN"/>
              <a:t>Implementation</a:t>
            </a:r>
            <a:endParaRPr/>
          </a:p>
        </p:txBody>
      </p:sp>
      <p:pic>
        <p:nvPicPr>
          <p:cNvPr id="247" name="Google Shape;247;p16"/>
          <p:cNvPicPr preferRelativeResize="0"/>
          <p:nvPr/>
        </p:nvPicPr>
        <p:blipFill rotWithShape="1">
          <a:blip r:embed="rId3">
            <a:alphaModFix/>
          </a:blip>
          <a:srcRect/>
          <a:stretch/>
        </p:blipFill>
        <p:spPr>
          <a:xfrm>
            <a:off x="6534910" y="-16570"/>
            <a:ext cx="2609087" cy="2516885"/>
          </a:xfrm>
          <a:prstGeom prst="rect">
            <a:avLst/>
          </a:prstGeom>
          <a:noFill/>
          <a:ln>
            <a:noFill/>
          </a:ln>
        </p:spPr>
      </p:pic>
      <p:pic>
        <p:nvPicPr>
          <p:cNvPr id="248" name="Google Shape;248;p16"/>
          <p:cNvPicPr preferRelativeResize="0"/>
          <p:nvPr/>
        </p:nvPicPr>
        <p:blipFill rotWithShape="1">
          <a:blip r:embed="rId4">
            <a:alphaModFix/>
          </a:blip>
          <a:srcRect/>
          <a:stretch/>
        </p:blipFill>
        <p:spPr>
          <a:xfrm>
            <a:off x="451866" y="302514"/>
            <a:ext cx="624839" cy="435863"/>
          </a:xfrm>
          <a:prstGeom prst="rect">
            <a:avLst/>
          </a:prstGeom>
          <a:noFill/>
          <a:ln>
            <a:noFill/>
          </a:ln>
        </p:spPr>
      </p:pic>
      <p:grpSp>
        <p:nvGrpSpPr>
          <p:cNvPr id="249" name="Google Shape;249;p16"/>
          <p:cNvGrpSpPr/>
          <p:nvPr/>
        </p:nvGrpSpPr>
        <p:grpSpPr>
          <a:xfrm>
            <a:off x="0" y="4917947"/>
            <a:ext cx="9144000" cy="226060"/>
            <a:chOff x="0" y="4917947"/>
            <a:chExt cx="9144000" cy="226060"/>
          </a:xfrm>
        </p:grpSpPr>
        <p:sp>
          <p:nvSpPr>
            <p:cNvPr id="250" name="Google Shape;250;p16"/>
            <p:cNvSpPr/>
            <p:nvPr/>
          </p:nvSpPr>
          <p:spPr>
            <a:xfrm>
              <a:off x="0" y="4917947"/>
              <a:ext cx="9144000" cy="226060"/>
            </a:xfrm>
            <a:custGeom>
              <a:avLst/>
              <a:gdLst/>
              <a:ahLst/>
              <a:cxnLst/>
              <a:rect l="l" t="t" r="r" b="b"/>
              <a:pathLst>
                <a:path w="9144000" h="226060" extrusionOk="0">
                  <a:moveTo>
                    <a:pt x="9144000" y="0"/>
                  </a:moveTo>
                  <a:lnTo>
                    <a:pt x="0" y="0"/>
                  </a:lnTo>
                  <a:lnTo>
                    <a:pt x="0" y="225551"/>
                  </a:lnTo>
                  <a:lnTo>
                    <a:pt x="9144000" y="225551"/>
                  </a:lnTo>
                  <a:lnTo>
                    <a:pt x="9144000" y="0"/>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51" name="Google Shape;251;p16"/>
            <p:cNvSpPr/>
            <p:nvPr/>
          </p:nvSpPr>
          <p:spPr>
            <a:xfrm>
              <a:off x="0" y="4917947"/>
              <a:ext cx="9144000" cy="226060"/>
            </a:xfrm>
            <a:custGeom>
              <a:avLst/>
              <a:gdLst/>
              <a:ahLst/>
              <a:cxnLst/>
              <a:rect l="l" t="t" r="r" b="b"/>
              <a:pathLst>
                <a:path w="9144000" h="226060" extrusionOk="0">
                  <a:moveTo>
                    <a:pt x="0" y="0"/>
                  </a:moveTo>
                  <a:lnTo>
                    <a:pt x="9144000" y="0"/>
                  </a:lnTo>
                  <a:lnTo>
                    <a:pt x="9144000" y="225856"/>
                  </a:lnTo>
                  <a:lnTo>
                    <a:pt x="0" y="225856"/>
                  </a:lnTo>
                  <a:lnTo>
                    <a:pt x="0" y="0"/>
                  </a:lnTo>
                  <a:close/>
                </a:path>
              </a:pathLst>
            </a:custGeom>
            <a:noFill/>
            <a:ln w="952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pic>
        <p:nvPicPr>
          <p:cNvPr id="252" name="Google Shape;252;p16"/>
          <p:cNvPicPr preferRelativeResize="0"/>
          <p:nvPr/>
        </p:nvPicPr>
        <p:blipFill rotWithShape="1">
          <a:blip r:embed="rId5">
            <a:alphaModFix/>
          </a:blip>
          <a:srcRect/>
          <a:stretch/>
        </p:blipFill>
        <p:spPr>
          <a:xfrm>
            <a:off x="492251" y="4286250"/>
            <a:ext cx="550925" cy="557021"/>
          </a:xfrm>
          <a:prstGeom prst="rect">
            <a:avLst/>
          </a:prstGeom>
          <a:noFill/>
          <a:ln>
            <a:noFill/>
          </a:ln>
        </p:spPr>
      </p:pic>
      <p:sp>
        <p:nvSpPr>
          <p:cNvPr id="253" name="Google Shape;253;p16"/>
          <p:cNvSpPr txBox="1"/>
          <p:nvPr/>
        </p:nvSpPr>
        <p:spPr>
          <a:xfrm>
            <a:off x="478536" y="837399"/>
            <a:ext cx="7903464" cy="276999"/>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IN" sz="1200" b="1">
                <a:solidFill>
                  <a:schemeClr val="dk1"/>
                </a:solidFill>
                <a:latin typeface="Times New Roman"/>
                <a:ea typeface="Times New Roman"/>
                <a:cs typeface="Times New Roman"/>
                <a:sym typeface="Times New Roman"/>
              </a:rPr>
              <a:t>These demonstrates real-time sign language recognition using Dynamic Time Warping and Mediapipe for sentences :</a:t>
            </a:r>
            <a:endParaRPr/>
          </a:p>
        </p:txBody>
      </p:sp>
      <p:sp>
        <p:nvSpPr>
          <p:cNvPr id="254" name="Google Shape;254;p16"/>
          <p:cNvSpPr/>
          <p:nvPr/>
        </p:nvSpPr>
        <p:spPr>
          <a:xfrm>
            <a:off x="2144900" y="1934349"/>
            <a:ext cx="381000" cy="457200"/>
          </a:xfrm>
          <a:prstGeom prst="mathPlus">
            <a:avLst>
              <a:gd name="adj1" fmla="val 23520"/>
            </a:avLst>
          </a:prstGeom>
          <a:solidFill>
            <a:schemeClr val="dk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55" name="Google Shape;255;p16"/>
          <p:cNvSpPr/>
          <p:nvPr/>
        </p:nvSpPr>
        <p:spPr>
          <a:xfrm>
            <a:off x="4621316" y="1956753"/>
            <a:ext cx="533400" cy="419227"/>
          </a:xfrm>
          <a:prstGeom prst="rightArrow">
            <a:avLst>
              <a:gd name="adj1" fmla="val 50000"/>
              <a:gd name="adj2" fmla="val 50000"/>
            </a:avLst>
          </a:prstGeom>
          <a:solidFill>
            <a:schemeClr val="dk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56" name="Google Shape;256;p16"/>
          <p:cNvSpPr txBox="1"/>
          <p:nvPr/>
        </p:nvSpPr>
        <p:spPr>
          <a:xfrm>
            <a:off x="5087110" y="1169107"/>
            <a:ext cx="2895600" cy="33855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1600" b="1">
                <a:solidFill>
                  <a:schemeClr val="dk1"/>
                </a:solidFill>
                <a:latin typeface="Times New Roman"/>
                <a:ea typeface="Times New Roman"/>
                <a:cs typeface="Times New Roman"/>
                <a:sym typeface="Times New Roman"/>
              </a:rPr>
              <a:t>Predicted Sentence</a:t>
            </a:r>
            <a:endParaRPr sz="1600" b="1">
              <a:solidFill>
                <a:schemeClr val="dk1"/>
              </a:solidFill>
              <a:latin typeface="Times New Roman"/>
              <a:ea typeface="Times New Roman"/>
              <a:cs typeface="Times New Roman"/>
              <a:sym typeface="Times New Roman"/>
            </a:endParaRPr>
          </a:p>
        </p:txBody>
      </p:sp>
      <p:sp>
        <p:nvSpPr>
          <p:cNvPr id="257" name="Google Shape;257;p16"/>
          <p:cNvSpPr/>
          <p:nvPr/>
        </p:nvSpPr>
        <p:spPr>
          <a:xfrm>
            <a:off x="2144900" y="3293244"/>
            <a:ext cx="381000" cy="457200"/>
          </a:xfrm>
          <a:prstGeom prst="mathPlus">
            <a:avLst>
              <a:gd name="adj1" fmla="val 23520"/>
            </a:avLst>
          </a:prstGeom>
          <a:solidFill>
            <a:schemeClr val="dk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58" name="Google Shape;258;p16"/>
          <p:cNvSpPr/>
          <p:nvPr/>
        </p:nvSpPr>
        <p:spPr>
          <a:xfrm>
            <a:off x="4621316" y="3312230"/>
            <a:ext cx="533400" cy="419227"/>
          </a:xfrm>
          <a:prstGeom prst="rightArrow">
            <a:avLst>
              <a:gd name="adj1" fmla="val 50000"/>
              <a:gd name="adj2" fmla="val 50000"/>
            </a:avLst>
          </a:prstGeom>
          <a:solidFill>
            <a:schemeClr val="dk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259" name="Google Shape;259;p16"/>
          <p:cNvPicPr preferRelativeResize="0"/>
          <p:nvPr/>
        </p:nvPicPr>
        <p:blipFill rotWithShape="1">
          <a:blip r:embed="rId6">
            <a:alphaModFix/>
          </a:blip>
          <a:srcRect/>
          <a:stretch/>
        </p:blipFill>
        <p:spPr>
          <a:xfrm>
            <a:off x="2667000" y="1478672"/>
            <a:ext cx="1754513" cy="1385327"/>
          </a:xfrm>
          <a:prstGeom prst="rect">
            <a:avLst/>
          </a:prstGeom>
          <a:noFill/>
          <a:ln>
            <a:noFill/>
          </a:ln>
        </p:spPr>
      </p:pic>
      <p:pic>
        <p:nvPicPr>
          <p:cNvPr id="260" name="Google Shape;260;p16"/>
          <p:cNvPicPr preferRelativeResize="0"/>
          <p:nvPr/>
        </p:nvPicPr>
        <p:blipFill rotWithShape="1">
          <a:blip r:embed="rId7">
            <a:alphaModFix/>
          </a:blip>
          <a:srcRect/>
          <a:stretch/>
        </p:blipFill>
        <p:spPr>
          <a:xfrm>
            <a:off x="230325" y="1478672"/>
            <a:ext cx="1754513" cy="1377293"/>
          </a:xfrm>
          <a:prstGeom prst="rect">
            <a:avLst/>
          </a:prstGeom>
          <a:noFill/>
          <a:ln>
            <a:noFill/>
          </a:ln>
        </p:spPr>
      </p:pic>
      <p:sp>
        <p:nvSpPr>
          <p:cNvPr id="261" name="Google Shape;261;p16"/>
          <p:cNvSpPr txBox="1"/>
          <p:nvPr/>
        </p:nvSpPr>
        <p:spPr>
          <a:xfrm>
            <a:off x="5459516" y="1968367"/>
            <a:ext cx="2286000"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600" b="1">
                <a:solidFill>
                  <a:schemeClr val="dk1"/>
                </a:solidFill>
                <a:latin typeface="Times New Roman"/>
                <a:ea typeface="Times New Roman"/>
                <a:cs typeface="Times New Roman"/>
                <a:sym typeface="Times New Roman"/>
              </a:rPr>
              <a:t>Where is Washroom?</a:t>
            </a:r>
            <a:endParaRPr sz="1600" b="1">
              <a:solidFill>
                <a:schemeClr val="dk1"/>
              </a:solidFill>
              <a:latin typeface="Times New Roman"/>
              <a:ea typeface="Times New Roman"/>
              <a:cs typeface="Times New Roman"/>
              <a:sym typeface="Times New Roman"/>
            </a:endParaRPr>
          </a:p>
        </p:txBody>
      </p:sp>
      <p:pic>
        <p:nvPicPr>
          <p:cNvPr id="262" name="Google Shape;262;p16"/>
          <p:cNvPicPr preferRelativeResize="0"/>
          <p:nvPr/>
        </p:nvPicPr>
        <p:blipFill rotWithShape="1">
          <a:blip r:embed="rId8">
            <a:alphaModFix/>
          </a:blip>
          <a:srcRect/>
          <a:stretch/>
        </p:blipFill>
        <p:spPr>
          <a:xfrm>
            <a:off x="239554" y="2956903"/>
            <a:ext cx="1745284" cy="1329348"/>
          </a:xfrm>
          <a:prstGeom prst="rect">
            <a:avLst/>
          </a:prstGeom>
          <a:noFill/>
          <a:ln>
            <a:noFill/>
          </a:ln>
        </p:spPr>
      </p:pic>
      <p:pic>
        <p:nvPicPr>
          <p:cNvPr id="263" name="Google Shape;263;p16"/>
          <p:cNvPicPr preferRelativeResize="0"/>
          <p:nvPr/>
        </p:nvPicPr>
        <p:blipFill rotWithShape="1">
          <a:blip r:embed="rId9">
            <a:alphaModFix/>
          </a:blip>
          <a:srcRect/>
          <a:stretch/>
        </p:blipFill>
        <p:spPr>
          <a:xfrm>
            <a:off x="2692162" y="2969287"/>
            <a:ext cx="1760568" cy="1329347"/>
          </a:xfrm>
          <a:prstGeom prst="rect">
            <a:avLst/>
          </a:prstGeom>
          <a:noFill/>
          <a:ln>
            <a:noFill/>
          </a:ln>
        </p:spPr>
      </p:pic>
      <p:sp>
        <p:nvSpPr>
          <p:cNvPr id="264" name="Google Shape;264;p16"/>
          <p:cNvSpPr txBox="1"/>
          <p:nvPr/>
        </p:nvSpPr>
        <p:spPr>
          <a:xfrm>
            <a:off x="5532120" y="3329683"/>
            <a:ext cx="2286000"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600" b="1">
                <a:solidFill>
                  <a:schemeClr val="dk1"/>
                </a:solidFill>
                <a:latin typeface="Times New Roman"/>
                <a:ea typeface="Times New Roman"/>
                <a:cs typeface="Times New Roman"/>
                <a:sym typeface="Times New Roman"/>
              </a:rPr>
              <a:t>Please Help!</a:t>
            </a:r>
            <a:endParaRPr sz="1600" b="1">
              <a:solidFill>
                <a:schemeClr val="dk1"/>
              </a:solidFill>
              <a:latin typeface="Times New Roman"/>
              <a:ea typeface="Times New Roman"/>
              <a:cs typeface="Times New Roman"/>
              <a:sym typeface="Times New Roman"/>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Shape 268"/>
        <p:cNvGrpSpPr/>
        <p:nvPr/>
      </p:nvGrpSpPr>
      <p:grpSpPr>
        <a:xfrm>
          <a:off x="0" y="0"/>
          <a:ext cx="0" cy="0"/>
          <a:chOff x="0" y="0"/>
          <a:chExt cx="0" cy="0"/>
        </a:xfrm>
      </p:grpSpPr>
      <p:sp>
        <p:nvSpPr>
          <p:cNvPr id="269" name="Google Shape;269;p17"/>
          <p:cNvSpPr txBox="1">
            <a:spLocks noGrp="1"/>
          </p:cNvSpPr>
          <p:nvPr>
            <p:ph type="title"/>
          </p:nvPr>
        </p:nvSpPr>
        <p:spPr>
          <a:xfrm>
            <a:off x="1524000" y="309655"/>
            <a:ext cx="5151120" cy="452755"/>
          </a:xfrm>
          <a:prstGeom prst="rect">
            <a:avLst/>
          </a:prstGeom>
          <a:noFill/>
          <a:ln>
            <a:noFill/>
          </a:ln>
        </p:spPr>
        <p:txBody>
          <a:bodyPr spcFirstLastPara="1" wrap="square" lIns="0" tIns="12700" rIns="0" bIns="0" anchor="t" anchorCtr="0">
            <a:spAutoFit/>
          </a:bodyPr>
          <a:lstStyle/>
          <a:p>
            <a:pPr marL="12700" lvl="0" indent="0" algn="ctr" rtl="0">
              <a:lnSpc>
                <a:spcPct val="100000"/>
              </a:lnSpc>
              <a:spcBef>
                <a:spcPts val="0"/>
              </a:spcBef>
              <a:spcAft>
                <a:spcPts val="0"/>
              </a:spcAft>
              <a:buNone/>
            </a:pPr>
            <a:r>
              <a:rPr lang="en-IN"/>
              <a:t>Implementation</a:t>
            </a:r>
            <a:endParaRPr/>
          </a:p>
        </p:txBody>
      </p:sp>
      <p:pic>
        <p:nvPicPr>
          <p:cNvPr id="270" name="Google Shape;270;p17"/>
          <p:cNvPicPr preferRelativeResize="0"/>
          <p:nvPr/>
        </p:nvPicPr>
        <p:blipFill rotWithShape="1">
          <a:blip r:embed="rId3">
            <a:alphaModFix/>
          </a:blip>
          <a:srcRect/>
          <a:stretch/>
        </p:blipFill>
        <p:spPr>
          <a:xfrm>
            <a:off x="6534910" y="-16570"/>
            <a:ext cx="2609087" cy="2516885"/>
          </a:xfrm>
          <a:prstGeom prst="rect">
            <a:avLst/>
          </a:prstGeom>
          <a:noFill/>
          <a:ln>
            <a:noFill/>
          </a:ln>
        </p:spPr>
      </p:pic>
      <p:pic>
        <p:nvPicPr>
          <p:cNvPr id="271" name="Google Shape;271;p17"/>
          <p:cNvPicPr preferRelativeResize="0"/>
          <p:nvPr/>
        </p:nvPicPr>
        <p:blipFill rotWithShape="1">
          <a:blip r:embed="rId4">
            <a:alphaModFix/>
          </a:blip>
          <a:srcRect/>
          <a:stretch/>
        </p:blipFill>
        <p:spPr>
          <a:xfrm>
            <a:off x="451866" y="302514"/>
            <a:ext cx="624839" cy="435863"/>
          </a:xfrm>
          <a:prstGeom prst="rect">
            <a:avLst/>
          </a:prstGeom>
          <a:noFill/>
          <a:ln>
            <a:noFill/>
          </a:ln>
        </p:spPr>
      </p:pic>
      <p:grpSp>
        <p:nvGrpSpPr>
          <p:cNvPr id="272" name="Google Shape;272;p17"/>
          <p:cNvGrpSpPr/>
          <p:nvPr/>
        </p:nvGrpSpPr>
        <p:grpSpPr>
          <a:xfrm>
            <a:off x="0" y="4917947"/>
            <a:ext cx="9144000" cy="226060"/>
            <a:chOff x="0" y="4917947"/>
            <a:chExt cx="9144000" cy="226060"/>
          </a:xfrm>
        </p:grpSpPr>
        <p:sp>
          <p:nvSpPr>
            <p:cNvPr id="273" name="Google Shape;273;p17"/>
            <p:cNvSpPr/>
            <p:nvPr/>
          </p:nvSpPr>
          <p:spPr>
            <a:xfrm>
              <a:off x="0" y="4917947"/>
              <a:ext cx="9144000" cy="226060"/>
            </a:xfrm>
            <a:custGeom>
              <a:avLst/>
              <a:gdLst/>
              <a:ahLst/>
              <a:cxnLst/>
              <a:rect l="l" t="t" r="r" b="b"/>
              <a:pathLst>
                <a:path w="9144000" h="226060" extrusionOk="0">
                  <a:moveTo>
                    <a:pt x="9144000" y="0"/>
                  </a:moveTo>
                  <a:lnTo>
                    <a:pt x="0" y="0"/>
                  </a:lnTo>
                  <a:lnTo>
                    <a:pt x="0" y="225551"/>
                  </a:lnTo>
                  <a:lnTo>
                    <a:pt x="9144000" y="225551"/>
                  </a:lnTo>
                  <a:lnTo>
                    <a:pt x="9144000" y="0"/>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74" name="Google Shape;274;p17"/>
            <p:cNvSpPr/>
            <p:nvPr/>
          </p:nvSpPr>
          <p:spPr>
            <a:xfrm>
              <a:off x="0" y="4917947"/>
              <a:ext cx="9144000" cy="226060"/>
            </a:xfrm>
            <a:custGeom>
              <a:avLst/>
              <a:gdLst/>
              <a:ahLst/>
              <a:cxnLst/>
              <a:rect l="l" t="t" r="r" b="b"/>
              <a:pathLst>
                <a:path w="9144000" h="226060" extrusionOk="0">
                  <a:moveTo>
                    <a:pt x="0" y="0"/>
                  </a:moveTo>
                  <a:lnTo>
                    <a:pt x="9144000" y="0"/>
                  </a:lnTo>
                  <a:lnTo>
                    <a:pt x="9144000" y="225856"/>
                  </a:lnTo>
                  <a:lnTo>
                    <a:pt x="0" y="225856"/>
                  </a:lnTo>
                  <a:lnTo>
                    <a:pt x="0" y="0"/>
                  </a:lnTo>
                  <a:close/>
                </a:path>
              </a:pathLst>
            </a:custGeom>
            <a:noFill/>
            <a:ln w="952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pic>
        <p:nvPicPr>
          <p:cNvPr id="275" name="Google Shape;275;p17"/>
          <p:cNvPicPr preferRelativeResize="0"/>
          <p:nvPr/>
        </p:nvPicPr>
        <p:blipFill rotWithShape="1">
          <a:blip r:embed="rId5">
            <a:alphaModFix/>
          </a:blip>
          <a:srcRect/>
          <a:stretch/>
        </p:blipFill>
        <p:spPr>
          <a:xfrm>
            <a:off x="492251" y="4286250"/>
            <a:ext cx="550925" cy="557021"/>
          </a:xfrm>
          <a:prstGeom prst="rect">
            <a:avLst/>
          </a:prstGeom>
          <a:noFill/>
          <a:ln>
            <a:noFill/>
          </a:ln>
        </p:spPr>
      </p:pic>
      <p:sp>
        <p:nvSpPr>
          <p:cNvPr id="276" name="Google Shape;276;p17"/>
          <p:cNvSpPr txBox="1"/>
          <p:nvPr/>
        </p:nvSpPr>
        <p:spPr>
          <a:xfrm>
            <a:off x="478536" y="837399"/>
            <a:ext cx="7903464" cy="461665"/>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IN" sz="1200" b="1">
                <a:solidFill>
                  <a:schemeClr val="dk1"/>
                </a:solidFill>
                <a:latin typeface="Times New Roman"/>
                <a:ea typeface="Times New Roman"/>
                <a:cs typeface="Times New Roman"/>
                <a:sym typeface="Times New Roman"/>
              </a:rPr>
              <a:t>These demonstrates real-time sign language recognition using Dynamic Time Warping and Mediapipe for words and greetings :</a:t>
            </a:r>
            <a:endParaRPr/>
          </a:p>
        </p:txBody>
      </p:sp>
      <p:pic>
        <p:nvPicPr>
          <p:cNvPr id="277" name="Google Shape;277;p17"/>
          <p:cNvPicPr preferRelativeResize="0"/>
          <p:nvPr/>
        </p:nvPicPr>
        <p:blipFill rotWithShape="1">
          <a:blip r:embed="rId6">
            <a:alphaModFix/>
          </a:blip>
          <a:srcRect/>
          <a:stretch/>
        </p:blipFill>
        <p:spPr>
          <a:xfrm>
            <a:off x="3045735" y="1362995"/>
            <a:ext cx="2107650" cy="1424359"/>
          </a:xfrm>
          <a:prstGeom prst="rect">
            <a:avLst/>
          </a:prstGeom>
          <a:noFill/>
          <a:ln>
            <a:noFill/>
          </a:ln>
        </p:spPr>
      </p:pic>
      <p:pic>
        <p:nvPicPr>
          <p:cNvPr id="278" name="Google Shape;278;p17"/>
          <p:cNvPicPr preferRelativeResize="0"/>
          <p:nvPr/>
        </p:nvPicPr>
        <p:blipFill rotWithShape="1">
          <a:blip r:embed="rId7">
            <a:alphaModFix/>
          </a:blip>
          <a:srcRect/>
          <a:stretch/>
        </p:blipFill>
        <p:spPr>
          <a:xfrm>
            <a:off x="492250" y="2892534"/>
            <a:ext cx="2022349" cy="1394543"/>
          </a:xfrm>
          <a:prstGeom prst="rect">
            <a:avLst/>
          </a:prstGeom>
          <a:noFill/>
          <a:ln>
            <a:noFill/>
          </a:ln>
        </p:spPr>
      </p:pic>
      <p:pic>
        <p:nvPicPr>
          <p:cNvPr id="279" name="Google Shape;279;p17"/>
          <p:cNvPicPr preferRelativeResize="0"/>
          <p:nvPr/>
        </p:nvPicPr>
        <p:blipFill rotWithShape="1">
          <a:blip r:embed="rId8">
            <a:alphaModFix/>
          </a:blip>
          <a:srcRect/>
          <a:stretch/>
        </p:blipFill>
        <p:spPr>
          <a:xfrm>
            <a:off x="5687171" y="1373740"/>
            <a:ext cx="2181605" cy="1424359"/>
          </a:xfrm>
          <a:prstGeom prst="rect">
            <a:avLst/>
          </a:prstGeom>
          <a:noFill/>
          <a:ln>
            <a:noFill/>
          </a:ln>
        </p:spPr>
      </p:pic>
      <p:pic>
        <p:nvPicPr>
          <p:cNvPr id="280" name="Google Shape;280;p17"/>
          <p:cNvPicPr preferRelativeResize="0"/>
          <p:nvPr/>
        </p:nvPicPr>
        <p:blipFill rotWithShape="1">
          <a:blip r:embed="rId9">
            <a:alphaModFix/>
          </a:blip>
          <a:srcRect/>
          <a:stretch/>
        </p:blipFill>
        <p:spPr>
          <a:xfrm>
            <a:off x="492251" y="1368297"/>
            <a:ext cx="2022349" cy="1424359"/>
          </a:xfrm>
          <a:prstGeom prst="rect">
            <a:avLst/>
          </a:prstGeom>
          <a:noFill/>
          <a:ln>
            <a:noFill/>
          </a:ln>
        </p:spPr>
      </p:pic>
      <p:pic>
        <p:nvPicPr>
          <p:cNvPr id="281" name="Google Shape;281;p17"/>
          <p:cNvPicPr preferRelativeResize="0"/>
          <p:nvPr/>
        </p:nvPicPr>
        <p:blipFill rotWithShape="1">
          <a:blip r:embed="rId10">
            <a:alphaModFix/>
          </a:blip>
          <a:srcRect/>
          <a:stretch/>
        </p:blipFill>
        <p:spPr>
          <a:xfrm>
            <a:off x="5684521" y="2928301"/>
            <a:ext cx="2181605" cy="1357949"/>
          </a:xfrm>
          <a:prstGeom prst="rect">
            <a:avLst/>
          </a:prstGeom>
          <a:noFill/>
          <a:ln>
            <a:noFill/>
          </a:ln>
        </p:spPr>
      </p:pic>
      <p:pic>
        <p:nvPicPr>
          <p:cNvPr id="282" name="Google Shape;282;p17"/>
          <p:cNvPicPr preferRelativeResize="0"/>
          <p:nvPr/>
        </p:nvPicPr>
        <p:blipFill rotWithShape="1">
          <a:blip r:embed="rId11">
            <a:alphaModFix/>
          </a:blip>
          <a:srcRect/>
          <a:stretch/>
        </p:blipFill>
        <p:spPr>
          <a:xfrm>
            <a:off x="3051295" y="2982635"/>
            <a:ext cx="2096530" cy="130361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Shape 62"/>
        <p:cNvGrpSpPr/>
        <p:nvPr/>
      </p:nvGrpSpPr>
      <p:grpSpPr>
        <a:xfrm>
          <a:off x="0" y="0"/>
          <a:ext cx="0" cy="0"/>
          <a:chOff x="0" y="0"/>
          <a:chExt cx="0" cy="0"/>
        </a:xfrm>
      </p:grpSpPr>
      <p:pic>
        <p:nvPicPr>
          <p:cNvPr id="63" name="Google Shape;63;p2"/>
          <p:cNvPicPr preferRelativeResize="0"/>
          <p:nvPr/>
        </p:nvPicPr>
        <p:blipFill rotWithShape="1">
          <a:blip r:embed="rId3">
            <a:alphaModFix/>
          </a:blip>
          <a:srcRect/>
          <a:stretch/>
        </p:blipFill>
        <p:spPr>
          <a:xfrm>
            <a:off x="533400" y="26263"/>
            <a:ext cx="8610600" cy="3476624"/>
          </a:xfrm>
          <a:prstGeom prst="rect">
            <a:avLst/>
          </a:prstGeom>
          <a:noFill/>
          <a:ln>
            <a:noFill/>
          </a:ln>
        </p:spPr>
      </p:pic>
      <p:grpSp>
        <p:nvGrpSpPr>
          <p:cNvPr id="64" name="Google Shape;64;p2"/>
          <p:cNvGrpSpPr/>
          <p:nvPr/>
        </p:nvGrpSpPr>
        <p:grpSpPr>
          <a:xfrm>
            <a:off x="22098" y="3443478"/>
            <a:ext cx="9121775" cy="1700542"/>
            <a:chOff x="22098" y="3443478"/>
            <a:chExt cx="9121775" cy="1700542"/>
          </a:xfrm>
        </p:grpSpPr>
        <p:sp>
          <p:nvSpPr>
            <p:cNvPr id="65" name="Google Shape;65;p2"/>
            <p:cNvSpPr/>
            <p:nvPr/>
          </p:nvSpPr>
          <p:spPr>
            <a:xfrm>
              <a:off x="22098" y="3443490"/>
              <a:ext cx="9121775" cy="1700530"/>
            </a:xfrm>
            <a:custGeom>
              <a:avLst/>
              <a:gdLst/>
              <a:ahLst/>
              <a:cxnLst/>
              <a:rect l="l" t="t" r="r" b="b"/>
              <a:pathLst>
                <a:path w="9121775" h="1700529" extrusionOk="0">
                  <a:moveTo>
                    <a:pt x="9121597" y="0"/>
                  </a:moveTo>
                  <a:lnTo>
                    <a:pt x="0" y="0"/>
                  </a:lnTo>
                  <a:lnTo>
                    <a:pt x="0" y="1699920"/>
                  </a:lnTo>
                  <a:lnTo>
                    <a:pt x="9121597" y="1699920"/>
                  </a:lnTo>
                  <a:lnTo>
                    <a:pt x="9121597" y="0"/>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6" name="Google Shape;66;p2"/>
            <p:cNvSpPr/>
            <p:nvPr/>
          </p:nvSpPr>
          <p:spPr>
            <a:xfrm>
              <a:off x="22098" y="3443478"/>
              <a:ext cx="9121775" cy="1700530"/>
            </a:xfrm>
            <a:custGeom>
              <a:avLst/>
              <a:gdLst/>
              <a:ahLst/>
              <a:cxnLst/>
              <a:rect l="l" t="t" r="r" b="b"/>
              <a:pathLst>
                <a:path w="9121775" h="1700529" extrusionOk="0">
                  <a:moveTo>
                    <a:pt x="0" y="0"/>
                  </a:moveTo>
                  <a:lnTo>
                    <a:pt x="9121597" y="0"/>
                  </a:lnTo>
                  <a:lnTo>
                    <a:pt x="9121597" y="1699920"/>
                  </a:lnTo>
                  <a:lnTo>
                    <a:pt x="0" y="1699920"/>
                  </a:lnTo>
                  <a:lnTo>
                    <a:pt x="0" y="0"/>
                  </a:lnTo>
                  <a:close/>
                </a:path>
              </a:pathLst>
            </a:custGeom>
            <a:noFill/>
            <a:ln w="952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67" name="Google Shape;67;p2"/>
          <p:cNvSpPr txBox="1">
            <a:spLocks noGrp="1"/>
          </p:cNvSpPr>
          <p:nvPr>
            <p:ph type="title"/>
          </p:nvPr>
        </p:nvSpPr>
        <p:spPr>
          <a:xfrm>
            <a:off x="1764799" y="3502887"/>
            <a:ext cx="3493002" cy="997709"/>
          </a:xfrm>
          <a:prstGeom prst="rect">
            <a:avLst/>
          </a:prstGeom>
          <a:noFill/>
          <a:ln>
            <a:noFill/>
          </a:ln>
        </p:spPr>
        <p:txBody>
          <a:bodyPr spcFirstLastPara="1" wrap="square" lIns="0" tIns="12700" rIns="0" bIns="0" anchor="t" anchorCtr="0">
            <a:spAutoFit/>
          </a:bodyPr>
          <a:lstStyle/>
          <a:p>
            <a:pPr marL="12700" marR="899160" lvl="0" indent="0" algn="just" rtl="0">
              <a:lnSpc>
                <a:spcPct val="100000"/>
              </a:lnSpc>
              <a:spcBef>
                <a:spcPts val="0"/>
              </a:spcBef>
              <a:spcAft>
                <a:spcPts val="0"/>
              </a:spcAft>
              <a:buNone/>
            </a:pPr>
            <a:r>
              <a:rPr lang="en-IN" sz="3200" b="1">
                <a:solidFill>
                  <a:srgbClr val="930000"/>
                </a:solidFill>
                <a:latin typeface="Times New Roman"/>
                <a:ea typeface="Times New Roman"/>
                <a:cs typeface="Times New Roman"/>
                <a:sym typeface="Times New Roman"/>
              </a:rPr>
              <a:t>Sign Language Interpreter</a:t>
            </a:r>
            <a:endParaRPr sz="4400">
              <a:latin typeface="Times New Roman"/>
              <a:ea typeface="Times New Roman"/>
              <a:cs typeface="Times New Roman"/>
              <a:sym typeface="Times New Roman"/>
            </a:endParaRPr>
          </a:p>
        </p:txBody>
      </p:sp>
      <p:grpSp>
        <p:nvGrpSpPr>
          <p:cNvPr id="68" name="Google Shape;68;p2"/>
          <p:cNvGrpSpPr/>
          <p:nvPr/>
        </p:nvGrpSpPr>
        <p:grpSpPr>
          <a:xfrm>
            <a:off x="0" y="0"/>
            <a:ext cx="8802622" cy="5143499"/>
            <a:chOff x="0" y="0"/>
            <a:chExt cx="8802622" cy="5143499"/>
          </a:xfrm>
        </p:grpSpPr>
        <p:pic>
          <p:nvPicPr>
            <p:cNvPr id="69" name="Google Shape;69;p2"/>
            <p:cNvPicPr preferRelativeResize="0"/>
            <p:nvPr/>
          </p:nvPicPr>
          <p:blipFill rotWithShape="1">
            <a:blip r:embed="rId4">
              <a:alphaModFix/>
            </a:blip>
            <a:srcRect/>
            <a:stretch/>
          </p:blipFill>
          <p:spPr>
            <a:xfrm>
              <a:off x="7984235" y="197358"/>
              <a:ext cx="818387" cy="656081"/>
            </a:xfrm>
            <a:prstGeom prst="rect">
              <a:avLst/>
            </a:prstGeom>
            <a:noFill/>
            <a:ln>
              <a:noFill/>
            </a:ln>
          </p:spPr>
        </p:pic>
        <p:pic>
          <p:nvPicPr>
            <p:cNvPr id="70" name="Google Shape;70;p2"/>
            <p:cNvPicPr preferRelativeResize="0"/>
            <p:nvPr/>
          </p:nvPicPr>
          <p:blipFill rotWithShape="1">
            <a:blip r:embed="rId5">
              <a:alphaModFix/>
            </a:blip>
            <a:srcRect/>
            <a:stretch/>
          </p:blipFill>
          <p:spPr>
            <a:xfrm>
              <a:off x="0" y="0"/>
              <a:ext cx="1742693" cy="5143499"/>
            </a:xfrm>
            <a:prstGeom prst="rect">
              <a:avLst/>
            </a:prstGeom>
            <a:noFill/>
            <a:ln>
              <a:noFill/>
            </a:ln>
          </p:spPr>
        </p:pic>
        <p:pic>
          <p:nvPicPr>
            <p:cNvPr id="71" name="Google Shape;71;p2"/>
            <p:cNvPicPr preferRelativeResize="0"/>
            <p:nvPr/>
          </p:nvPicPr>
          <p:blipFill rotWithShape="1">
            <a:blip r:embed="rId6">
              <a:alphaModFix/>
            </a:blip>
            <a:srcRect/>
            <a:stretch/>
          </p:blipFill>
          <p:spPr>
            <a:xfrm>
              <a:off x="8118347" y="4204715"/>
              <a:ext cx="550163" cy="557021"/>
            </a:xfrm>
            <a:prstGeom prst="rect">
              <a:avLst/>
            </a:prstGeom>
            <a:noFill/>
            <a:ln>
              <a:noFill/>
            </a:ln>
          </p:spPr>
        </p:pic>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Shape 286"/>
        <p:cNvGrpSpPr/>
        <p:nvPr/>
      </p:nvGrpSpPr>
      <p:grpSpPr>
        <a:xfrm>
          <a:off x="0" y="0"/>
          <a:ext cx="0" cy="0"/>
          <a:chOff x="0" y="0"/>
          <a:chExt cx="0" cy="0"/>
        </a:xfrm>
      </p:grpSpPr>
      <p:sp>
        <p:nvSpPr>
          <p:cNvPr id="287" name="Google Shape;287;p18"/>
          <p:cNvSpPr txBox="1">
            <a:spLocks noGrp="1"/>
          </p:cNvSpPr>
          <p:nvPr>
            <p:ph type="title"/>
          </p:nvPr>
        </p:nvSpPr>
        <p:spPr>
          <a:xfrm>
            <a:off x="3734053" y="320287"/>
            <a:ext cx="1544955" cy="407034"/>
          </a:xfrm>
          <a:prstGeom prst="rect">
            <a:avLst/>
          </a:prstGeom>
          <a:noFill/>
          <a:ln>
            <a:noFill/>
          </a:ln>
        </p:spPr>
        <p:txBody>
          <a:bodyPr spcFirstLastPara="1" wrap="square" lIns="0" tIns="12700" rIns="0" bIns="0" anchor="t" anchorCtr="0">
            <a:spAutoFit/>
          </a:bodyPr>
          <a:lstStyle/>
          <a:p>
            <a:pPr marL="12700" lvl="0" indent="0" algn="ctr" rtl="0">
              <a:lnSpc>
                <a:spcPct val="100000"/>
              </a:lnSpc>
              <a:spcBef>
                <a:spcPts val="0"/>
              </a:spcBef>
              <a:spcAft>
                <a:spcPts val="0"/>
              </a:spcAft>
              <a:buNone/>
            </a:pPr>
            <a:r>
              <a:rPr lang="en-IN" sz="2500" dirty="0"/>
              <a:t>Result</a:t>
            </a:r>
            <a:endParaRPr sz="2500" dirty="0"/>
          </a:p>
        </p:txBody>
      </p:sp>
      <p:pic>
        <p:nvPicPr>
          <p:cNvPr id="288" name="Google Shape;288;p18"/>
          <p:cNvPicPr preferRelativeResize="0"/>
          <p:nvPr/>
        </p:nvPicPr>
        <p:blipFill rotWithShape="1">
          <a:blip r:embed="rId3">
            <a:alphaModFix/>
          </a:blip>
          <a:srcRect/>
          <a:stretch/>
        </p:blipFill>
        <p:spPr>
          <a:xfrm>
            <a:off x="0" y="0"/>
            <a:ext cx="2068067" cy="2519933"/>
          </a:xfrm>
          <a:prstGeom prst="rect">
            <a:avLst/>
          </a:prstGeom>
          <a:noFill/>
          <a:ln>
            <a:noFill/>
          </a:ln>
        </p:spPr>
      </p:pic>
      <p:pic>
        <p:nvPicPr>
          <p:cNvPr id="289" name="Google Shape;289;p18"/>
          <p:cNvPicPr preferRelativeResize="0"/>
          <p:nvPr/>
        </p:nvPicPr>
        <p:blipFill rotWithShape="1">
          <a:blip r:embed="rId4">
            <a:alphaModFix/>
          </a:blip>
          <a:srcRect/>
          <a:stretch/>
        </p:blipFill>
        <p:spPr>
          <a:xfrm>
            <a:off x="8077961" y="302514"/>
            <a:ext cx="624839" cy="435863"/>
          </a:xfrm>
          <a:prstGeom prst="rect">
            <a:avLst/>
          </a:prstGeom>
          <a:noFill/>
          <a:ln>
            <a:noFill/>
          </a:ln>
        </p:spPr>
      </p:pic>
      <p:grpSp>
        <p:nvGrpSpPr>
          <p:cNvPr id="290" name="Google Shape;290;p18"/>
          <p:cNvGrpSpPr/>
          <p:nvPr/>
        </p:nvGrpSpPr>
        <p:grpSpPr>
          <a:xfrm>
            <a:off x="0" y="4917947"/>
            <a:ext cx="9144000" cy="226060"/>
            <a:chOff x="0" y="4917947"/>
            <a:chExt cx="9144000" cy="226060"/>
          </a:xfrm>
        </p:grpSpPr>
        <p:sp>
          <p:nvSpPr>
            <p:cNvPr id="291" name="Google Shape;291;p18"/>
            <p:cNvSpPr/>
            <p:nvPr/>
          </p:nvSpPr>
          <p:spPr>
            <a:xfrm>
              <a:off x="0" y="4917947"/>
              <a:ext cx="9144000" cy="226060"/>
            </a:xfrm>
            <a:custGeom>
              <a:avLst/>
              <a:gdLst/>
              <a:ahLst/>
              <a:cxnLst/>
              <a:rect l="l" t="t" r="r" b="b"/>
              <a:pathLst>
                <a:path w="9144000" h="226060" extrusionOk="0">
                  <a:moveTo>
                    <a:pt x="9144000" y="0"/>
                  </a:moveTo>
                  <a:lnTo>
                    <a:pt x="0" y="0"/>
                  </a:lnTo>
                  <a:lnTo>
                    <a:pt x="0" y="225551"/>
                  </a:lnTo>
                  <a:lnTo>
                    <a:pt x="9144000" y="225551"/>
                  </a:lnTo>
                  <a:lnTo>
                    <a:pt x="9144000" y="0"/>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92" name="Google Shape;292;p18"/>
            <p:cNvSpPr/>
            <p:nvPr/>
          </p:nvSpPr>
          <p:spPr>
            <a:xfrm>
              <a:off x="0" y="4917947"/>
              <a:ext cx="9144000" cy="226060"/>
            </a:xfrm>
            <a:custGeom>
              <a:avLst/>
              <a:gdLst/>
              <a:ahLst/>
              <a:cxnLst/>
              <a:rect l="l" t="t" r="r" b="b"/>
              <a:pathLst>
                <a:path w="9144000" h="226060" extrusionOk="0">
                  <a:moveTo>
                    <a:pt x="0" y="0"/>
                  </a:moveTo>
                  <a:lnTo>
                    <a:pt x="9144000" y="0"/>
                  </a:lnTo>
                  <a:lnTo>
                    <a:pt x="9144000" y="225856"/>
                  </a:lnTo>
                  <a:lnTo>
                    <a:pt x="0" y="225856"/>
                  </a:lnTo>
                  <a:lnTo>
                    <a:pt x="0" y="0"/>
                  </a:lnTo>
                  <a:close/>
                </a:path>
              </a:pathLst>
            </a:custGeom>
            <a:noFill/>
            <a:ln w="952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pic>
        <p:nvPicPr>
          <p:cNvPr id="293" name="Google Shape;293;p18"/>
          <p:cNvPicPr preferRelativeResize="0"/>
          <p:nvPr/>
        </p:nvPicPr>
        <p:blipFill rotWithShape="1">
          <a:blip r:embed="rId5">
            <a:alphaModFix/>
          </a:blip>
          <a:srcRect/>
          <a:stretch/>
        </p:blipFill>
        <p:spPr>
          <a:xfrm>
            <a:off x="8118347" y="4204715"/>
            <a:ext cx="550163" cy="557021"/>
          </a:xfrm>
          <a:prstGeom prst="rect">
            <a:avLst/>
          </a:prstGeom>
          <a:noFill/>
          <a:ln>
            <a:noFill/>
          </a:ln>
        </p:spPr>
      </p:pic>
      <p:sp>
        <p:nvSpPr>
          <p:cNvPr id="294" name="Google Shape;294;p18"/>
          <p:cNvSpPr txBox="1"/>
          <p:nvPr/>
        </p:nvSpPr>
        <p:spPr>
          <a:xfrm>
            <a:off x="1186306" y="918379"/>
            <a:ext cx="6891655" cy="2043493"/>
          </a:xfrm>
          <a:prstGeom prst="rect">
            <a:avLst/>
          </a:prstGeom>
          <a:noFill/>
          <a:ln>
            <a:noFill/>
          </a:ln>
        </p:spPr>
        <p:txBody>
          <a:bodyPr spcFirstLastPara="1" wrap="square" lIns="0" tIns="12050" rIns="0" bIns="0" anchor="t" anchorCtr="0">
            <a:spAutoFit/>
          </a:bodyPr>
          <a:lstStyle/>
          <a:p>
            <a:pPr marL="12700" marR="5080" lvl="0" indent="-635" algn="just" rtl="0">
              <a:lnSpc>
                <a:spcPct val="100000"/>
              </a:lnSpc>
              <a:spcBef>
                <a:spcPts val="0"/>
              </a:spcBef>
              <a:spcAft>
                <a:spcPts val="0"/>
              </a:spcAft>
              <a:buNone/>
            </a:pPr>
            <a:r>
              <a:rPr lang="en-US" sz="1200" b="1" dirty="0">
                <a:effectLst/>
                <a:latin typeface="Times New Roman" panose="02020603050405020304" pitchFamily="18" charset="0"/>
                <a:ea typeface="Times New Roman" panose="02020603050405020304" pitchFamily="18" charset="0"/>
              </a:rPr>
              <a:t>In this section, we discuss the recognition ability of the proposed model in terms of accuracy and complexity. The accuracy and complexity of the two approaches used for recognition were compared. The first method used Long Short-Term Memory (LSTM) for recognition, and the other used Dynamic Time Warping. The model in which recognition was performed using LSTM required a large amount of data for each sign to work efficiently. To train an LSTM model, we must run iterative epochs, and the time required to complete these epochs depends on the size of the dataset and the computational power of the system. Thus, the LSTM model had worse time and space complexity. However, the model in which DTW was used for recognition required less data as it compared the similarity between the two signs. This model is more accurate and had less time and space complexities. Based on the observations, we obtained an accuracy of  81.6% for LSTM model. However, we obtained a better accuracy of 93.3% using DTW and </a:t>
            </a:r>
            <a:r>
              <a:rPr lang="en-US" sz="1200" b="1" dirty="0" err="1">
                <a:effectLst/>
                <a:latin typeface="Times New Roman" panose="02020603050405020304" pitchFamily="18" charset="0"/>
                <a:ea typeface="Times New Roman" panose="02020603050405020304" pitchFamily="18" charset="0"/>
              </a:rPr>
              <a:t>Mediapie</a:t>
            </a:r>
            <a:r>
              <a:rPr lang="en-US" sz="1200" b="1" dirty="0">
                <a:effectLst/>
                <a:latin typeface="Times New Roman" panose="02020603050405020304" pitchFamily="18" charset="0"/>
                <a:ea typeface="Times New Roman" panose="02020603050405020304" pitchFamily="18" charset="0"/>
              </a:rPr>
              <a:t> model.</a:t>
            </a:r>
            <a:endParaRPr sz="1200" b="1" dirty="0">
              <a:solidFill>
                <a:schemeClr val="dk1"/>
              </a:solidFill>
              <a:latin typeface="Times New Roman"/>
              <a:ea typeface="Times New Roman"/>
              <a:cs typeface="Times New Roman"/>
              <a:sym typeface="Times New Roman"/>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Shape 286"/>
        <p:cNvGrpSpPr/>
        <p:nvPr/>
      </p:nvGrpSpPr>
      <p:grpSpPr>
        <a:xfrm>
          <a:off x="0" y="0"/>
          <a:ext cx="0" cy="0"/>
          <a:chOff x="0" y="0"/>
          <a:chExt cx="0" cy="0"/>
        </a:xfrm>
      </p:grpSpPr>
      <p:sp>
        <p:nvSpPr>
          <p:cNvPr id="287" name="Google Shape;287;p18"/>
          <p:cNvSpPr txBox="1">
            <a:spLocks noGrp="1"/>
          </p:cNvSpPr>
          <p:nvPr>
            <p:ph type="title"/>
          </p:nvPr>
        </p:nvSpPr>
        <p:spPr>
          <a:xfrm>
            <a:off x="3734053" y="320287"/>
            <a:ext cx="1544955" cy="407034"/>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IN" sz="2500"/>
              <a:t>Conclusion</a:t>
            </a:r>
            <a:endParaRPr sz="2500"/>
          </a:p>
        </p:txBody>
      </p:sp>
      <p:pic>
        <p:nvPicPr>
          <p:cNvPr id="288" name="Google Shape;288;p18"/>
          <p:cNvPicPr preferRelativeResize="0"/>
          <p:nvPr/>
        </p:nvPicPr>
        <p:blipFill rotWithShape="1">
          <a:blip r:embed="rId3">
            <a:alphaModFix/>
          </a:blip>
          <a:srcRect/>
          <a:stretch/>
        </p:blipFill>
        <p:spPr>
          <a:xfrm>
            <a:off x="0" y="0"/>
            <a:ext cx="2068067" cy="2519933"/>
          </a:xfrm>
          <a:prstGeom prst="rect">
            <a:avLst/>
          </a:prstGeom>
          <a:noFill/>
          <a:ln>
            <a:noFill/>
          </a:ln>
        </p:spPr>
      </p:pic>
      <p:pic>
        <p:nvPicPr>
          <p:cNvPr id="289" name="Google Shape;289;p18"/>
          <p:cNvPicPr preferRelativeResize="0"/>
          <p:nvPr/>
        </p:nvPicPr>
        <p:blipFill rotWithShape="1">
          <a:blip r:embed="rId4">
            <a:alphaModFix/>
          </a:blip>
          <a:srcRect/>
          <a:stretch/>
        </p:blipFill>
        <p:spPr>
          <a:xfrm>
            <a:off x="8077961" y="302514"/>
            <a:ext cx="624839" cy="435863"/>
          </a:xfrm>
          <a:prstGeom prst="rect">
            <a:avLst/>
          </a:prstGeom>
          <a:noFill/>
          <a:ln>
            <a:noFill/>
          </a:ln>
        </p:spPr>
      </p:pic>
      <p:grpSp>
        <p:nvGrpSpPr>
          <p:cNvPr id="290" name="Google Shape;290;p18"/>
          <p:cNvGrpSpPr/>
          <p:nvPr/>
        </p:nvGrpSpPr>
        <p:grpSpPr>
          <a:xfrm>
            <a:off x="0" y="4917947"/>
            <a:ext cx="9144000" cy="226060"/>
            <a:chOff x="0" y="4917947"/>
            <a:chExt cx="9144000" cy="226060"/>
          </a:xfrm>
        </p:grpSpPr>
        <p:sp>
          <p:nvSpPr>
            <p:cNvPr id="291" name="Google Shape;291;p18"/>
            <p:cNvSpPr/>
            <p:nvPr/>
          </p:nvSpPr>
          <p:spPr>
            <a:xfrm>
              <a:off x="0" y="4917947"/>
              <a:ext cx="9144000" cy="226060"/>
            </a:xfrm>
            <a:custGeom>
              <a:avLst/>
              <a:gdLst/>
              <a:ahLst/>
              <a:cxnLst/>
              <a:rect l="l" t="t" r="r" b="b"/>
              <a:pathLst>
                <a:path w="9144000" h="226060" extrusionOk="0">
                  <a:moveTo>
                    <a:pt x="9144000" y="0"/>
                  </a:moveTo>
                  <a:lnTo>
                    <a:pt x="0" y="0"/>
                  </a:lnTo>
                  <a:lnTo>
                    <a:pt x="0" y="225551"/>
                  </a:lnTo>
                  <a:lnTo>
                    <a:pt x="9144000" y="225551"/>
                  </a:lnTo>
                  <a:lnTo>
                    <a:pt x="9144000" y="0"/>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92" name="Google Shape;292;p18"/>
            <p:cNvSpPr/>
            <p:nvPr/>
          </p:nvSpPr>
          <p:spPr>
            <a:xfrm>
              <a:off x="0" y="4917947"/>
              <a:ext cx="9144000" cy="226060"/>
            </a:xfrm>
            <a:custGeom>
              <a:avLst/>
              <a:gdLst/>
              <a:ahLst/>
              <a:cxnLst/>
              <a:rect l="l" t="t" r="r" b="b"/>
              <a:pathLst>
                <a:path w="9144000" h="226060" extrusionOk="0">
                  <a:moveTo>
                    <a:pt x="0" y="0"/>
                  </a:moveTo>
                  <a:lnTo>
                    <a:pt x="9144000" y="0"/>
                  </a:lnTo>
                  <a:lnTo>
                    <a:pt x="9144000" y="225856"/>
                  </a:lnTo>
                  <a:lnTo>
                    <a:pt x="0" y="225856"/>
                  </a:lnTo>
                  <a:lnTo>
                    <a:pt x="0" y="0"/>
                  </a:lnTo>
                  <a:close/>
                </a:path>
              </a:pathLst>
            </a:custGeom>
            <a:noFill/>
            <a:ln w="952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pic>
        <p:nvPicPr>
          <p:cNvPr id="293" name="Google Shape;293;p18"/>
          <p:cNvPicPr preferRelativeResize="0"/>
          <p:nvPr/>
        </p:nvPicPr>
        <p:blipFill rotWithShape="1">
          <a:blip r:embed="rId5">
            <a:alphaModFix/>
          </a:blip>
          <a:srcRect/>
          <a:stretch/>
        </p:blipFill>
        <p:spPr>
          <a:xfrm>
            <a:off x="8118347" y="4204715"/>
            <a:ext cx="550163" cy="557021"/>
          </a:xfrm>
          <a:prstGeom prst="rect">
            <a:avLst/>
          </a:prstGeom>
          <a:noFill/>
          <a:ln>
            <a:noFill/>
          </a:ln>
        </p:spPr>
      </p:pic>
      <p:sp>
        <p:nvSpPr>
          <p:cNvPr id="294" name="Google Shape;294;p18"/>
          <p:cNvSpPr txBox="1"/>
          <p:nvPr/>
        </p:nvSpPr>
        <p:spPr>
          <a:xfrm>
            <a:off x="1109489" y="1188087"/>
            <a:ext cx="6891655" cy="2174313"/>
          </a:xfrm>
          <a:prstGeom prst="rect">
            <a:avLst/>
          </a:prstGeom>
          <a:noFill/>
          <a:ln>
            <a:noFill/>
          </a:ln>
        </p:spPr>
        <p:txBody>
          <a:bodyPr spcFirstLastPara="1" wrap="square" lIns="0" tIns="12050" rIns="0" bIns="0" anchor="t" anchorCtr="0">
            <a:spAutoFit/>
          </a:bodyPr>
          <a:lstStyle/>
          <a:p>
            <a:pPr marL="12700" marR="5080" lvl="0" indent="-635" algn="just" rtl="0">
              <a:lnSpc>
                <a:spcPct val="100000"/>
              </a:lnSpc>
              <a:spcBef>
                <a:spcPts val="0"/>
              </a:spcBef>
              <a:spcAft>
                <a:spcPts val="0"/>
              </a:spcAft>
              <a:buNone/>
            </a:pPr>
            <a:r>
              <a:rPr lang="en-IN" sz="1400" b="1">
                <a:solidFill>
                  <a:schemeClr val="dk1"/>
                </a:solidFill>
                <a:latin typeface="Times New Roman"/>
                <a:ea typeface="Times New Roman"/>
                <a:cs typeface="Times New Roman"/>
                <a:sym typeface="Times New Roman"/>
              </a:rPr>
              <a:t>In conclusion, this project intends to successfully demonstrate a practical implementation of  sign language recognition and interpretation to speech using Dynamic Time Warping and MediaPipe. By leveraging advancements in computer vision, we have developed a system that accurately detects and  classifies sign language signs in real-time, enabling seamless interpretation into spoken  language.</a:t>
            </a:r>
            <a:endParaRPr sz="1400">
              <a:solidFill>
                <a:schemeClr val="dk1"/>
              </a:solidFill>
              <a:latin typeface="Times New Roman"/>
              <a:ea typeface="Times New Roman"/>
              <a:cs typeface="Times New Roman"/>
              <a:sym typeface="Times New Roman"/>
            </a:endParaRPr>
          </a:p>
          <a:p>
            <a:pPr marL="0" marR="0" lvl="0" indent="0" algn="l" rtl="0">
              <a:lnSpc>
                <a:spcPct val="100000"/>
              </a:lnSpc>
              <a:spcBef>
                <a:spcPts val="15"/>
              </a:spcBef>
              <a:spcAft>
                <a:spcPts val="0"/>
              </a:spcAft>
              <a:buNone/>
            </a:pPr>
            <a:endParaRPr sz="1450">
              <a:solidFill>
                <a:schemeClr val="dk1"/>
              </a:solidFill>
              <a:latin typeface="Times New Roman"/>
              <a:ea typeface="Times New Roman"/>
              <a:cs typeface="Times New Roman"/>
              <a:sym typeface="Times New Roman"/>
            </a:endParaRPr>
          </a:p>
          <a:p>
            <a:pPr marL="12700" marR="5080" lvl="0" indent="-635" algn="just" rtl="0">
              <a:lnSpc>
                <a:spcPct val="100000"/>
              </a:lnSpc>
              <a:spcBef>
                <a:spcPts val="0"/>
              </a:spcBef>
              <a:spcAft>
                <a:spcPts val="0"/>
              </a:spcAft>
              <a:buNone/>
            </a:pPr>
            <a:r>
              <a:rPr lang="en-IN" sz="1400" b="1">
                <a:solidFill>
                  <a:schemeClr val="dk1"/>
                </a:solidFill>
                <a:latin typeface="Times New Roman"/>
                <a:ea typeface="Times New Roman"/>
                <a:cs typeface="Times New Roman"/>
                <a:sym typeface="Times New Roman"/>
              </a:rPr>
              <a:t>Through the integration of MediaPipe, our system achieves precise sign tracking,  enhancing the accuracy and robustness of sign language recognition. The Dynamic Time Warping, implemented on extensive sign language datasets, ensures context-aware and accurate  translations of recognized signs into spoken language.</a:t>
            </a:r>
            <a:endParaRPr sz="1400">
              <a:solidFill>
                <a:schemeClr val="dk1"/>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14468237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Shape 298"/>
        <p:cNvGrpSpPr/>
        <p:nvPr/>
      </p:nvGrpSpPr>
      <p:grpSpPr>
        <a:xfrm>
          <a:off x="0" y="0"/>
          <a:ext cx="0" cy="0"/>
          <a:chOff x="0" y="0"/>
          <a:chExt cx="0" cy="0"/>
        </a:xfrm>
      </p:grpSpPr>
      <p:sp>
        <p:nvSpPr>
          <p:cNvPr id="299" name="Google Shape;299;p19"/>
          <p:cNvSpPr txBox="1">
            <a:spLocks noGrp="1"/>
          </p:cNvSpPr>
          <p:nvPr>
            <p:ph type="title"/>
          </p:nvPr>
        </p:nvSpPr>
        <p:spPr>
          <a:xfrm>
            <a:off x="3505453" y="138516"/>
            <a:ext cx="2252617" cy="452755"/>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IN" dirty="0"/>
              <a:t>Future Scope</a:t>
            </a:r>
            <a:endParaRPr dirty="0"/>
          </a:p>
        </p:txBody>
      </p:sp>
      <p:pic>
        <p:nvPicPr>
          <p:cNvPr id="300" name="Google Shape;300;p19"/>
          <p:cNvPicPr preferRelativeResize="0"/>
          <p:nvPr/>
        </p:nvPicPr>
        <p:blipFill rotWithShape="1">
          <a:blip r:embed="rId3">
            <a:alphaModFix/>
          </a:blip>
          <a:srcRect/>
          <a:stretch/>
        </p:blipFill>
        <p:spPr>
          <a:xfrm>
            <a:off x="0" y="0"/>
            <a:ext cx="2068067" cy="2519933"/>
          </a:xfrm>
          <a:prstGeom prst="rect">
            <a:avLst/>
          </a:prstGeom>
          <a:noFill/>
          <a:ln>
            <a:noFill/>
          </a:ln>
        </p:spPr>
      </p:pic>
      <p:pic>
        <p:nvPicPr>
          <p:cNvPr id="301" name="Google Shape;301;p19"/>
          <p:cNvPicPr preferRelativeResize="0"/>
          <p:nvPr/>
        </p:nvPicPr>
        <p:blipFill rotWithShape="1">
          <a:blip r:embed="rId4">
            <a:alphaModFix/>
          </a:blip>
          <a:srcRect/>
          <a:stretch/>
        </p:blipFill>
        <p:spPr>
          <a:xfrm>
            <a:off x="8077961" y="302514"/>
            <a:ext cx="624839" cy="435863"/>
          </a:xfrm>
          <a:prstGeom prst="rect">
            <a:avLst/>
          </a:prstGeom>
          <a:noFill/>
          <a:ln>
            <a:noFill/>
          </a:ln>
        </p:spPr>
      </p:pic>
      <p:grpSp>
        <p:nvGrpSpPr>
          <p:cNvPr id="302" name="Google Shape;302;p19"/>
          <p:cNvGrpSpPr/>
          <p:nvPr/>
        </p:nvGrpSpPr>
        <p:grpSpPr>
          <a:xfrm>
            <a:off x="0" y="4917947"/>
            <a:ext cx="9144000" cy="226060"/>
            <a:chOff x="0" y="4917947"/>
            <a:chExt cx="9144000" cy="226060"/>
          </a:xfrm>
        </p:grpSpPr>
        <p:sp>
          <p:nvSpPr>
            <p:cNvPr id="303" name="Google Shape;303;p19"/>
            <p:cNvSpPr/>
            <p:nvPr/>
          </p:nvSpPr>
          <p:spPr>
            <a:xfrm>
              <a:off x="0" y="4917947"/>
              <a:ext cx="9144000" cy="226060"/>
            </a:xfrm>
            <a:custGeom>
              <a:avLst/>
              <a:gdLst/>
              <a:ahLst/>
              <a:cxnLst/>
              <a:rect l="l" t="t" r="r" b="b"/>
              <a:pathLst>
                <a:path w="9144000" h="226060" extrusionOk="0">
                  <a:moveTo>
                    <a:pt x="9144000" y="0"/>
                  </a:moveTo>
                  <a:lnTo>
                    <a:pt x="0" y="0"/>
                  </a:lnTo>
                  <a:lnTo>
                    <a:pt x="0" y="225551"/>
                  </a:lnTo>
                  <a:lnTo>
                    <a:pt x="9144000" y="225551"/>
                  </a:lnTo>
                  <a:lnTo>
                    <a:pt x="9144000" y="0"/>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04" name="Google Shape;304;p19"/>
            <p:cNvSpPr/>
            <p:nvPr/>
          </p:nvSpPr>
          <p:spPr>
            <a:xfrm>
              <a:off x="0" y="4917947"/>
              <a:ext cx="9144000" cy="226060"/>
            </a:xfrm>
            <a:custGeom>
              <a:avLst/>
              <a:gdLst/>
              <a:ahLst/>
              <a:cxnLst/>
              <a:rect l="l" t="t" r="r" b="b"/>
              <a:pathLst>
                <a:path w="9144000" h="226060" extrusionOk="0">
                  <a:moveTo>
                    <a:pt x="0" y="0"/>
                  </a:moveTo>
                  <a:lnTo>
                    <a:pt x="9144000" y="0"/>
                  </a:lnTo>
                  <a:lnTo>
                    <a:pt x="9144000" y="225856"/>
                  </a:lnTo>
                  <a:lnTo>
                    <a:pt x="0" y="225856"/>
                  </a:lnTo>
                  <a:lnTo>
                    <a:pt x="0" y="0"/>
                  </a:lnTo>
                  <a:close/>
                </a:path>
              </a:pathLst>
            </a:custGeom>
            <a:noFill/>
            <a:ln w="952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pic>
        <p:nvPicPr>
          <p:cNvPr id="305" name="Google Shape;305;p19"/>
          <p:cNvPicPr preferRelativeResize="0"/>
          <p:nvPr/>
        </p:nvPicPr>
        <p:blipFill rotWithShape="1">
          <a:blip r:embed="rId5">
            <a:alphaModFix/>
          </a:blip>
          <a:srcRect/>
          <a:stretch/>
        </p:blipFill>
        <p:spPr>
          <a:xfrm>
            <a:off x="8118347" y="4204715"/>
            <a:ext cx="550163" cy="557021"/>
          </a:xfrm>
          <a:prstGeom prst="rect">
            <a:avLst/>
          </a:prstGeom>
          <a:noFill/>
          <a:ln>
            <a:noFill/>
          </a:ln>
        </p:spPr>
      </p:pic>
      <p:sp>
        <p:nvSpPr>
          <p:cNvPr id="306" name="Google Shape;306;p19"/>
          <p:cNvSpPr txBox="1"/>
          <p:nvPr/>
        </p:nvSpPr>
        <p:spPr>
          <a:xfrm>
            <a:off x="688340" y="708023"/>
            <a:ext cx="7462520" cy="3613810"/>
          </a:xfrm>
          <a:prstGeom prst="rect">
            <a:avLst/>
          </a:prstGeom>
          <a:noFill/>
          <a:ln>
            <a:noFill/>
          </a:ln>
        </p:spPr>
        <p:txBody>
          <a:bodyPr spcFirstLastPara="1" wrap="square" lIns="0" tIns="12700" rIns="0" bIns="0" anchor="t" anchorCtr="0">
            <a:spAutoFit/>
          </a:bodyPr>
          <a:lstStyle/>
          <a:p>
            <a:pPr marL="240665" marR="5080" lvl="0" indent="-228600" algn="just" rtl="0">
              <a:lnSpc>
                <a:spcPct val="100000"/>
              </a:lnSpc>
              <a:spcBef>
                <a:spcPts val="0"/>
              </a:spcBef>
              <a:spcAft>
                <a:spcPts val="0"/>
              </a:spcAft>
              <a:buClr>
                <a:schemeClr val="dk1"/>
              </a:buClr>
              <a:buSzPts val="1150"/>
              <a:buFont typeface="Times New Roman"/>
              <a:buAutoNum type="arabicPeriod"/>
            </a:pPr>
            <a:r>
              <a:rPr lang="en-IN" sz="1100" b="1" dirty="0">
                <a:solidFill>
                  <a:schemeClr val="dk1"/>
                </a:solidFill>
                <a:latin typeface="Times New Roman"/>
                <a:ea typeface="Times New Roman"/>
                <a:cs typeface="Times New Roman"/>
                <a:sym typeface="Times New Roman"/>
              </a:rPr>
              <a:t>Expansion of Sign Language Vocabulary: </a:t>
            </a:r>
            <a:r>
              <a:rPr lang="en-IN" sz="1200" dirty="0">
                <a:solidFill>
                  <a:schemeClr val="dk1"/>
                </a:solidFill>
                <a:latin typeface="Times New Roman"/>
                <a:ea typeface="Times New Roman"/>
                <a:cs typeface="Times New Roman"/>
                <a:sym typeface="Times New Roman"/>
              </a:rPr>
              <a:t>The project can be extended to include a larger vocabulary of sign  language signs, encompassing a broader range of expressions and phrases. This would enhance the system's  capability to interpret a wider variety of sign language and communications in different native languages.</a:t>
            </a:r>
            <a:endParaRPr sz="1200" dirty="0">
              <a:solidFill>
                <a:schemeClr val="dk1"/>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chemeClr val="dk1"/>
              </a:buClr>
              <a:buSzPts val="1200"/>
              <a:buFont typeface="Times New Roman"/>
              <a:buNone/>
            </a:pPr>
            <a:endParaRPr sz="1200" dirty="0">
              <a:solidFill>
                <a:schemeClr val="dk1"/>
              </a:solidFill>
              <a:latin typeface="Times New Roman"/>
              <a:ea typeface="Times New Roman"/>
              <a:cs typeface="Times New Roman"/>
              <a:sym typeface="Times New Roman"/>
            </a:endParaRPr>
          </a:p>
          <a:p>
            <a:pPr marL="241300" marR="5080" lvl="0" indent="-228600" algn="just" rtl="0">
              <a:lnSpc>
                <a:spcPct val="100000"/>
              </a:lnSpc>
              <a:spcBef>
                <a:spcPts val="0"/>
              </a:spcBef>
              <a:spcAft>
                <a:spcPts val="0"/>
              </a:spcAft>
              <a:buClr>
                <a:schemeClr val="dk1"/>
              </a:buClr>
              <a:buSzPts val="1150"/>
              <a:buFont typeface="+mj-lt"/>
              <a:buAutoNum type="arabicPeriod" startAt="2"/>
            </a:pPr>
            <a:r>
              <a:rPr lang="en-IN" sz="1100" b="1" dirty="0">
                <a:solidFill>
                  <a:schemeClr val="dk1"/>
                </a:solidFill>
                <a:latin typeface="Times New Roman"/>
                <a:ea typeface="Times New Roman"/>
                <a:cs typeface="Times New Roman"/>
                <a:sym typeface="Times New Roman"/>
              </a:rPr>
              <a:t>Multilingual Translation: </a:t>
            </a:r>
            <a:r>
              <a:rPr lang="en-IN" sz="1200" dirty="0">
                <a:solidFill>
                  <a:schemeClr val="dk1"/>
                </a:solidFill>
                <a:latin typeface="Times New Roman"/>
                <a:ea typeface="Times New Roman"/>
                <a:cs typeface="Times New Roman"/>
                <a:sym typeface="Times New Roman"/>
              </a:rPr>
              <a:t>The system can be enhanced to support real-time translation of sign language into  multiple spoken languages. By incorporating language models and translation algorithms, the system can cater to  diverse linguistic needs, facilitating communication between sign language users and individuals who speak  different languages.</a:t>
            </a:r>
            <a:endParaRPr sz="1200" dirty="0">
              <a:solidFill>
                <a:schemeClr val="dk1"/>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chemeClr val="dk1"/>
              </a:buClr>
              <a:buSzPts val="1200"/>
              <a:buFont typeface="Times New Roman"/>
              <a:buNone/>
            </a:pPr>
            <a:endParaRPr sz="1200" dirty="0">
              <a:solidFill>
                <a:schemeClr val="dk1"/>
              </a:solidFill>
              <a:latin typeface="Times New Roman"/>
              <a:ea typeface="Times New Roman"/>
              <a:cs typeface="Times New Roman"/>
              <a:sym typeface="Times New Roman"/>
            </a:endParaRPr>
          </a:p>
          <a:p>
            <a:pPr marL="241300" marR="5080" lvl="0" indent="-229234" algn="just" rtl="0">
              <a:lnSpc>
                <a:spcPct val="100000"/>
              </a:lnSpc>
              <a:spcBef>
                <a:spcPts val="0"/>
              </a:spcBef>
              <a:spcAft>
                <a:spcPts val="0"/>
              </a:spcAft>
              <a:buClr>
                <a:schemeClr val="dk1"/>
              </a:buClr>
              <a:buSzPts val="1150"/>
              <a:buFont typeface="+mj-lt"/>
              <a:buAutoNum type="arabicPeriod" startAt="3"/>
            </a:pPr>
            <a:r>
              <a:rPr lang="en-IN" sz="1100" b="1" dirty="0">
                <a:solidFill>
                  <a:schemeClr val="dk1"/>
                </a:solidFill>
                <a:latin typeface="Times New Roman"/>
                <a:ea typeface="Times New Roman"/>
                <a:cs typeface="Times New Roman"/>
                <a:sym typeface="Times New Roman"/>
              </a:rPr>
              <a:t>Sign Recognition Refinement: </a:t>
            </a:r>
            <a:r>
              <a:rPr lang="en-IN" sz="1200" dirty="0">
                <a:solidFill>
                  <a:schemeClr val="dk1"/>
                </a:solidFill>
                <a:latin typeface="Times New Roman"/>
                <a:ea typeface="Times New Roman"/>
                <a:cs typeface="Times New Roman"/>
                <a:sym typeface="Times New Roman"/>
              </a:rPr>
              <a:t>Further research and development can focus on improving the accuracy and  robustness of the sign recognition component. By refining the algorithms and training procedures, the system  can better handle variations in hand shapes, movements, and signs, leading to more reliable sign language  interpretation.</a:t>
            </a:r>
            <a:endParaRPr sz="1200" dirty="0">
              <a:solidFill>
                <a:schemeClr val="dk1"/>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chemeClr val="dk1"/>
              </a:buClr>
              <a:buSzPts val="1200"/>
              <a:buFont typeface="Times New Roman"/>
              <a:buNone/>
            </a:pPr>
            <a:endParaRPr sz="1200" dirty="0">
              <a:solidFill>
                <a:schemeClr val="dk1"/>
              </a:solidFill>
              <a:latin typeface="Times New Roman"/>
              <a:ea typeface="Times New Roman"/>
              <a:cs typeface="Times New Roman"/>
              <a:sym typeface="Times New Roman"/>
            </a:endParaRPr>
          </a:p>
          <a:p>
            <a:pPr marL="240665" marR="5080" lvl="0" indent="-228600" algn="just" rtl="0">
              <a:lnSpc>
                <a:spcPct val="100000"/>
              </a:lnSpc>
              <a:spcBef>
                <a:spcPts val="0"/>
              </a:spcBef>
              <a:spcAft>
                <a:spcPts val="0"/>
              </a:spcAft>
              <a:buClr>
                <a:schemeClr val="dk1"/>
              </a:buClr>
              <a:buSzPts val="1150"/>
              <a:buFont typeface="+mj-lt"/>
              <a:buAutoNum type="arabicPeriod" startAt="4"/>
            </a:pPr>
            <a:r>
              <a:rPr lang="en-IN" sz="1100" b="1" dirty="0">
                <a:solidFill>
                  <a:schemeClr val="dk1"/>
                </a:solidFill>
                <a:latin typeface="Times New Roman"/>
                <a:ea typeface="Times New Roman"/>
                <a:cs typeface="Times New Roman"/>
                <a:sym typeface="Times New Roman"/>
              </a:rPr>
              <a:t>Integration with Mobile Devices: </a:t>
            </a:r>
            <a:r>
              <a:rPr lang="en-IN" sz="1100" dirty="0">
                <a:solidFill>
                  <a:schemeClr val="dk1"/>
                </a:solidFill>
                <a:latin typeface="Times New Roman"/>
                <a:ea typeface="Times New Roman"/>
                <a:cs typeface="Times New Roman"/>
                <a:sym typeface="Times New Roman"/>
              </a:rPr>
              <a:t>The project can be extended to develop mobile applications that run the sign  language recognition and interpretation system. This would enable individuals to access the system on their  smartphones or tablets, promoting convenience and accessibility in various settings.</a:t>
            </a:r>
            <a:endParaRPr sz="1100" dirty="0">
              <a:solidFill>
                <a:schemeClr val="dk1"/>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chemeClr val="dk1"/>
              </a:buClr>
              <a:buSzPts val="1200"/>
              <a:buFont typeface="Times New Roman"/>
              <a:buNone/>
            </a:pPr>
            <a:endParaRPr sz="1200" dirty="0">
              <a:solidFill>
                <a:schemeClr val="dk1"/>
              </a:solidFill>
              <a:latin typeface="Times New Roman"/>
              <a:ea typeface="Times New Roman"/>
              <a:cs typeface="Times New Roman"/>
              <a:sym typeface="Times New Roman"/>
            </a:endParaRPr>
          </a:p>
          <a:p>
            <a:pPr marL="241300" marR="5080" lvl="0" indent="-228600" algn="just" rtl="0">
              <a:lnSpc>
                <a:spcPct val="100000"/>
              </a:lnSpc>
              <a:spcBef>
                <a:spcPts val="0"/>
              </a:spcBef>
              <a:spcAft>
                <a:spcPts val="0"/>
              </a:spcAft>
              <a:buClr>
                <a:schemeClr val="dk1"/>
              </a:buClr>
              <a:buSzPts val="1150"/>
              <a:buFont typeface="+mj-lt"/>
              <a:buAutoNum type="arabicPeriod" startAt="5"/>
            </a:pPr>
            <a:r>
              <a:rPr lang="en-IN" sz="1100" b="1" dirty="0">
                <a:solidFill>
                  <a:schemeClr val="dk1"/>
                </a:solidFill>
                <a:latin typeface="Times New Roman"/>
                <a:ea typeface="Times New Roman"/>
                <a:cs typeface="Times New Roman"/>
                <a:sym typeface="Times New Roman"/>
              </a:rPr>
              <a:t>Real-time Feedback and Correction: </a:t>
            </a:r>
            <a:r>
              <a:rPr lang="en-IN" sz="1100" dirty="0">
                <a:solidFill>
                  <a:schemeClr val="dk1"/>
                </a:solidFill>
                <a:latin typeface="Times New Roman"/>
                <a:ea typeface="Times New Roman"/>
                <a:cs typeface="Times New Roman"/>
                <a:sym typeface="Times New Roman"/>
              </a:rPr>
              <a:t>Implementing a feedback mechanism within the system can allow users to  review and correct any misinterpretations or inaccuracies in the translation. This interactive feature can enhance  the system's learning capabilities and further improve its accuracy over time.</a:t>
            </a:r>
            <a:endParaRPr sz="1100" dirty="0">
              <a:solidFill>
                <a:schemeClr val="dk1"/>
              </a:solidFill>
              <a:latin typeface="Times New Roman"/>
              <a:ea typeface="Times New Roman"/>
              <a:cs typeface="Times New Roman"/>
              <a:sym typeface="Times New Roman"/>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Shape 310"/>
        <p:cNvGrpSpPr/>
        <p:nvPr/>
      </p:nvGrpSpPr>
      <p:grpSpPr>
        <a:xfrm>
          <a:off x="0" y="0"/>
          <a:ext cx="0" cy="0"/>
          <a:chOff x="0" y="0"/>
          <a:chExt cx="0" cy="0"/>
        </a:xfrm>
      </p:grpSpPr>
      <p:sp>
        <p:nvSpPr>
          <p:cNvPr id="311" name="Google Shape;311;p20"/>
          <p:cNvSpPr txBox="1">
            <a:spLocks noGrp="1"/>
          </p:cNvSpPr>
          <p:nvPr>
            <p:ph type="title"/>
          </p:nvPr>
        </p:nvSpPr>
        <p:spPr>
          <a:xfrm>
            <a:off x="3657853" y="274440"/>
            <a:ext cx="1532255" cy="452755"/>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IN"/>
              <a:t>Reference</a:t>
            </a:r>
            <a:endParaRPr/>
          </a:p>
        </p:txBody>
      </p:sp>
      <p:sp>
        <p:nvSpPr>
          <p:cNvPr id="312" name="Google Shape;312;p20"/>
          <p:cNvSpPr txBox="1"/>
          <p:nvPr/>
        </p:nvSpPr>
        <p:spPr>
          <a:xfrm>
            <a:off x="673101" y="966215"/>
            <a:ext cx="7875270" cy="3367589"/>
          </a:xfrm>
          <a:prstGeom prst="rect">
            <a:avLst/>
          </a:prstGeom>
          <a:noFill/>
          <a:ln>
            <a:noFill/>
          </a:ln>
        </p:spPr>
        <p:txBody>
          <a:bodyPr spcFirstLastPara="1" wrap="square" lIns="0" tIns="12700" rIns="0" bIns="0" anchor="t" anchorCtr="0">
            <a:spAutoFit/>
          </a:bodyPr>
          <a:lstStyle/>
          <a:p>
            <a:pPr marL="241300" marR="5080" lvl="0" indent="-228600" algn="just" rtl="0">
              <a:lnSpc>
                <a:spcPct val="100000"/>
              </a:lnSpc>
              <a:spcBef>
                <a:spcPts val="0"/>
              </a:spcBef>
              <a:spcAft>
                <a:spcPts val="0"/>
              </a:spcAft>
              <a:buClr>
                <a:schemeClr val="dk1"/>
              </a:buClr>
              <a:buSzPts val="1200"/>
              <a:buFont typeface="Times New Roman"/>
              <a:buAutoNum type="arabicPeriod"/>
            </a:pPr>
            <a:r>
              <a:rPr lang="en-IN" sz="1200" b="1" dirty="0">
                <a:solidFill>
                  <a:schemeClr val="dk1"/>
                </a:solidFill>
                <a:latin typeface="Times New Roman"/>
                <a:ea typeface="Times New Roman"/>
                <a:cs typeface="Times New Roman"/>
                <a:sym typeface="Times New Roman"/>
              </a:rPr>
              <a:t>Y. Zhang, L. Long, D. Shi, H. He, and X. Liu, "Research and Improvement of Chinese Sign Language Detection  Algorithm Based on YOLOv5s” in Proceedings of the 2022 2nd International Conference on Networking,  Communications and Information Technology (</a:t>
            </a:r>
            <a:r>
              <a:rPr lang="en-IN" sz="1200" b="1" dirty="0" err="1">
                <a:solidFill>
                  <a:schemeClr val="dk1"/>
                </a:solidFill>
                <a:latin typeface="Times New Roman"/>
                <a:ea typeface="Times New Roman"/>
                <a:cs typeface="Times New Roman"/>
                <a:sym typeface="Times New Roman"/>
              </a:rPr>
              <a:t>NetCIT</a:t>
            </a:r>
            <a:r>
              <a:rPr lang="en-IN" sz="1200" b="1" dirty="0">
                <a:solidFill>
                  <a:schemeClr val="dk1"/>
                </a:solidFill>
                <a:latin typeface="Times New Roman"/>
                <a:ea typeface="Times New Roman"/>
                <a:cs typeface="Times New Roman"/>
                <a:sym typeface="Times New Roman"/>
              </a:rPr>
              <a:t>)</a:t>
            </a:r>
            <a:endParaRPr sz="1200" dirty="0">
              <a:solidFill>
                <a:schemeClr val="dk1"/>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chemeClr val="dk1"/>
              </a:buClr>
              <a:buSzPts val="1250"/>
              <a:buFont typeface="Times New Roman"/>
              <a:buNone/>
            </a:pPr>
            <a:endParaRPr sz="1250" dirty="0">
              <a:solidFill>
                <a:schemeClr val="dk1"/>
              </a:solidFill>
              <a:latin typeface="Times New Roman"/>
              <a:ea typeface="Times New Roman"/>
              <a:cs typeface="Times New Roman"/>
              <a:sym typeface="Times New Roman"/>
            </a:endParaRPr>
          </a:p>
          <a:p>
            <a:pPr marL="241300" marR="5715" lvl="0" indent="-228600" algn="just" rtl="0">
              <a:lnSpc>
                <a:spcPct val="100000"/>
              </a:lnSpc>
              <a:spcBef>
                <a:spcPts val="0"/>
              </a:spcBef>
              <a:spcAft>
                <a:spcPts val="0"/>
              </a:spcAft>
              <a:buClr>
                <a:schemeClr val="dk1"/>
              </a:buClr>
              <a:buSzPts val="1200"/>
              <a:buFont typeface="+mj-lt"/>
              <a:buAutoNum type="arabicPeriod" startAt="2"/>
            </a:pPr>
            <a:r>
              <a:rPr lang="en-IN" sz="1200" b="1" dirty="0">
                <a:solidFill>
                  <a:schemeClr val="dk1"/>
                </a:solidFill>
                <a:latin typeface="Times New Roman"/>
                <a:ea typeface="Times New Roman"/>
                <a:cs typeface="Times New Roman"/>
                <a:sym typeface="Times New Roman"/>
              </a:rPr>
              <a:t>A. Deep, A. </a:t>
            </a:r>
            <a:r>
              <a:rPr lang="en-IN" sz="1200" b="1" dirty="0" err="1">
                <a:solidFill>
                  <a:schemeClr val="dk1"/>
                </a:solidFill>
                <a:latin typeface="Times New Roman"/>
                <a:ea typeface="Times New Roman"/>
                <a:cs typeface="Times New Roman"/>
                <a:sym typeface="Times New Roman"/>
              </a:rPr>
              <a:t>Litoriya</a:t>
            </a:r>
            <a:r>
              <a:rPr lang="en-IN" sz="1200" b="1" dirty="0">
                <a:solidFill>
                  <a:schemeClr val="dk1"/>
                </a:solidFill>
                <a:latin typeface="Times New Roman"/>
                <a:ea typeface="Times New Roman"/>
                <a:cs typeface="Times New Roman"/>
                <a:sym typeface="Times New Roman"/>
              </a:rPr>
              <a:t>, A. </a:t>
            </a:r>
            <a:r>
              <a:rPr lang="en-IN" sz="1200" b="1" dirty="0" err="1">
                <a:solidFill>
                  <a:schemeClr val="dk1"/>
                </a:solidFill>
                <a:latin typeface="Times New Roman"/>
                <a:ea typeface="Times New Roman"/>
                <a:cs typeface="Times New Roman"/>
                <a:sym typeface="Times New Roman"/>
              </a:rPr>
              <a:t>Ingole</a:t>
            </a:r>
            <a:r>
              <a:rPr lang="en-IN" sz="1200" b="1" dirty="0">
                <a:solidFill>
                  <a:schemeClr val="dk1"/>
                </a:solidFill>
                <a:latin typeface="Times New Roman"/>
                <a:ea typeface="Times New Roman"/>
                <a:cs typeface="Times New Roman"/>
                <a:sym typeface="Times New Roman"/>
              </a:rPr>
              <a:t>, V. </a:t>
            </a:r>
            <a:r>
              <a:rPr lang="en-IN" sz="1200" b="1" dirty="0" err="1">
                <a:solidFill>
                  <a:schemeClr val="dk1"/>
                </a:solidFill>
                <a:latin typeface="Times New Roman"/>
                <a:ea typeface="Times New Roman"/>
                <a:cs typeface="Times New Roman"/>
                <a:sym typeface="Times New Roman"/>
              </a:rPr>
              <a:t>Asare</a:t>
            </a:r>
            <a:r>
              <a:rPr lang="en-IN" sz="1200" b="1" dirty="0">
                <a:solidFill>
                  <a:schemeClr val="dk1"/>
                </a:solidFill>
                <a:latin typeface="Times New Roman"/>
                <a:ea typeface="Times New Roman"/>
                <a:cs typeface="Times New Roman"/>
                <a:sym typeface="Times New Roman"/>
              </a:rPr>
              <a:t>, S. M. </a:t>
            </a:r>
            <a:r>
              <a:rPr lang="en-IN" sz="1200" b="1" dirty="0" err="1">
                <a:solidFill>
                  <a:schemeClr val="dk1"/>
                </a:solidFill>
                <a:latin typeface="Times New Roman"/>
                <a:ea typeface="Times New Roman"/>
                <a:cs typeface="Times New Roman"/>
                <a:sym typeface="Times New Roman"/>
              </a:rPr>
              <a:t>Bhole</a:t>
            </a:r>
            <a:r>
              <a:rPr lang="en-IN" sz="1200" b="1" dirty="0">
                <a:solidFill>
                  <a:schemeClr val="dk1"/>
                </a:solidFill>
                <a:latin typeface="Times New Roman"/>
                <a:ea typeface="Times New Roman"/>
                <a:cs typeface="Times New Roman"/>
                <a:sym typeface="Times New Roman"/>
              </a:rPr>
              <a:t>, and S. Pathak, "Realtime Sign Language Detection and  Recognition” in Proceedings of the 2022 2nd Asian Conference on Innovation in Technology (ASIANCON)</a:t>
            </a:r>
            <a:endParaRPr sz="1200" dirty="0">
              <a:solidFill>
                <a:schemeClr val="dk1"/>
              </a:solidFill>
              <a:latin typeface="Times New Roman"/>
              <a:ea typeface="Times New Roman"/>
              <a:cs typeface="Times New Roman"/>
              <a:sym typeface="Times New Roman"/>
            </a:endParaRPr>
          </a:p>
          <a:p>
            <a:pPr marL="0" marR="0" lvl="0" indent="0" algn="l" rtl="0">
              <a:lnSpc>
                <a:spcPct val="100000"/>
              </a:lnSpc>
              <a:spcBef>
                <a:spcPts val="5"/>
              </a:spcBef>
              <a:spcAft>
                <a:spcPts val="0"/>
              </a:spcAft>
              <a:buClr>
                <a:schemeClr val="dk1"/>
              </a:buClr>
              <a:buSzPts val="1250"/>
              <a:buFont typeface="Times New Roman"/>
              <a:buNone/>
            </a:pPr>
            <a:endParaRPr sz="1250" dirty="0">
              <a:solidFill>
                <a:schemeClr val="dk1"/>
              </a:solidFill>
              <a:latin typeface="Times New Roman"/>
              <a:ea typeface="Times New Roman"/>
              <a:cs typeface="Times New Roman"/>
              <a:sym typeface="Times New Roman"/>
            </a:endParaRPr>
          </a:p>
          <a:p>
            <a:pPr marL="240665" marR="5715" lvl="0" indent="-228600" algn="just" rtl="0">
              <a:lnSpc>
                <a:spcPct val="100000"/>
              </a:lnSpc>
              <a:spcBef>
                <a:spcPts val="0"/>
              </a:spcBef>
              <a:spcAft>
                <a:spcPts val="0"/>
              </a:spcAft>
              <a:buClr>
                <a:schemeClr val="dk1"/>
              </a:buClr>
              <a:buSzPts val="1200"/>
              <a:buFont typeface="+mj-lt"/>
              <a:buAutoNum type="arabicPeriod" startAt="3"/>
            </a:pPr>
            <a:r>
              <a:rPr lang="en-IN" sz="1200" b="1" dirty="0">
                <a:solidFill>
                  <a:schemeClr val="dk1"/>
                </a:solidFill>
                <a:latin typeface="Times New Roman"/>
                <a:ea typeface="Times New Roman"/>
                <a:cs typeface="Times New Roman"/>
                <a:sym typeface="Times New Roman"/>
              </a:rPr>
              <a:t>D. Gandhi, K. Shah, and M. </a:t>
            </a:r>
            <a:r>
              <a:rPr lang="en-IN" sz="1200" b="1" dirty="0" err="1">
                <a:solidFill>
                  <a:schemeClr val="dk1"/>
                </a:solidFill>
                <a:latin typeface="Times New Roman"/>
                <a:ea typeface="Times New Roman"/>
                <a:cs typeface="Times New Roman"/>
                <a:sym typeface="Times New Roman"/>
              </a:rPr>
              <a:t>Chandane</a:t>
            </a:r>
            <a:r>
              <a:rPr lang="en-IN" sz="1200" b="1" dirty="0">
                <a:solidFill>
                  <a:schemeClr val="dk1"/>
                </a:solidFill>
                <a:latin typeface="Times New Roman"/>
                <a:ea typeface="Times New Roman"/>
                <a:cs typeface="Times New Roman"/>
                <a:sym typeface="Times New Roman"/>
              </a:rPr>
              <a:t>, "Dynamic Sign Language Recognition and Emotion Detection using  </a:t>
            </a:r>
            <a:r>
              <a:rPr lang="en-IN" sz="1200" b="1" dirty="0" err="1">
                <a:solidFill>
                  <a:schemeClr val="dk1"/>
                </a:solidFill>
                <a:latin typeface="Times New Roman"/>
                <a:ea typeface="Times New Roman"/>
                <a:cs typeface="Times New Roman"/>
                <a:sym typeface="Times New Roman"/>
              </a:rPr>
              <a:t>MediaPipe</a:t>
            </a:r>
            <a:r>
              <a:rPr lang="en-IN" sz="1200" b="1" dirty="0">
                <a:solidFill>
                  <a:schemeClr val="dk1"/>
                </a:solidFill>
                <a:latin typeface="Times New Roman"/>
                <a:ea typeface="Times New Roman"/>
                <a:cs typeface="Times New Roman"/>
                <a:sym typeface="Times New Roman"/>
              </a:rPr>
              <a:t> and Deep Learning" in Proceedings of the 2022 13th International Conference on Computing  Communication and Networking Technologies (ICCCNT)</a:t>
            </a:r>
            <a:endParaRPr sz="1200" dirty="0">
              <a:solidFill>
                <a:schemeClr val="dk1"/>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chemeClr val="dk1"/>
              </a:buClr>
              <a:buSzPts val="1250"/>
              <a:buFont typeface="Times New Roman"/>
              <a:buNone/>
            </a:pPr>
            <a:endParaRPr sz="1250" dirty="0">
              <a:solidFill>
                <a:schemeClr val="dk1"/>
              </a:solidFill>
              <a:latin typeface="Times New Roman"/>
              <a:ea typeface="Times New Roman"/>
              <a:cs typeface="Times New Roman"/>
              <a:sym typeface="Times New Roman"/>
            </a:endParaRPr>
          </a:p>
          <a:p>
            <a:pPr marL="241300" marR="5080" lvl="0" indent="-228600" algn="just" rtl="0">
              <a:lnSpc>
                <a:spcPct val="100000"/>
              </a:lnSpc>
              <a:spcBef>
                <a:spcPts val="0"/>
              </a:spcBef>
              <a:spcAft>
                <a:spcPts val="0"/>
              </a:spcAft>
              <a:buClr>
                <a:schemeClr val="dk1"/>
              </a:buClr>
              <a:buSzPts val="1200"/>
              <a:buFont typeface="+mj-lt"/>
              <a:buAutoNum type="arabicPeriod" startAt="4"/>
            </a:pPr>
            <a:r>
              <a:rPr lang="en-IN" sz="1200" b="1" dirty="0">
                <a:solidFill>
                  <a:schemeClr val="dk1"/>
                </a:solidFill>
                <a:latin typeface="Times New Roman"/>
                <a:ea typeface="Times New Roman"/>
                <a:cs typeface="Times New Roman"/>
                <a:sym typeface="Times New Roman"/>
              </a:rPr>
              <a:t>G. </a:t>
            </a:r>
            <a:r>
              <a:rPr lang="en-IN" sz="1200" b="1" dirty="0" err="1">
                <a:solidFill>
                  <a:schemeClr val="dk1"/>
                </a:solidFill>
                <a:latin typeface="Times New Roman"/>
                <a:ea typeface="Times New Roman"/>
                <a:cs typeface="Times New Roman"/>
                <a:sym typeface="Times New Roman"/>
              </a:rPr>
              <a:t>Anilkumar</a:t>
            </a:r>
            <a:r>
              <a:rPr lang="en-IN" sz="1200" b="1" dirty="0">
                <a:solidFill>
                  <a:schemeClr val="dk1"/>
                </a:solidFill>
                <a:latin typeface="Times New Roman"/>
                <a:ea typeface="Times New Roman"/>
                <a:cs typeface="Times New Roman"/>
                <a:sym typeface="Times New Roman"/>
              </a:rPr>
              <a:t>, M. S. Fouzia, and G. S. Anisha, "Imperative Methodology to Detect the Palm signs (American  Sign Language) using YOLOv5 and </a:t>
            </a:r>
            <a:r>
              <a:rPr lang="en-IN" sz="1200" b="1" dirty="0" err="1">
                <a:solidFill>
                  <a:schemeClr val="dk1"/>
                </a:solidFill>
                <a:latin typeface="Times New Roman"/>
                <a:ea typeface="Times New Roman"/>
                <a:cs typeface="Times New Roman"/>
                <a:sym typeface="Times New Roman"/>
              </a:rPr>
              <a:t>MediaPipe</a:t>
            </a:r>
            <a:r>
              <a:rPr lang="en-IN" sz="1200" b="1" dirty="0">
                <a:solidFill>
                  <a:schemeClr val="dk1"/>
                </a:solidFill>
                <a:latin typeface="Times New Roman"/>
                <a:ea typeface="Times New Roman"/>
                <a:cs typeface="Times New Roman"/>
                <a:sym typeface="Times New Roman"/>
              </a:rPr>
              <a:t>" in Proceedings of the 2022 2nd International Conference on  Intelligent Technologies (CONIT)</a:t>
            </a:r>
            <a:endParaRPr sz="1200" dirty="0">
              <a:solidFill>
                <a:schemeClr val="dk1"/>
              </a:solidFill>
              <a:latin typeface="Times New Roman"/>
              <a:ea typeface="Times New Roman"/>
              <a:cs typeface="Times New Roman"/>
              <a:sym typeface="Times New Roman"/>
            </a:endParaRPr>
          </a:p>
          <a:p>
            <a:pPr marL="0" marR="0" lvl="0" indent="0" algn="l" rtl="0">
              <a:lnSpc>
                <a:spcPct val="100000"/>
              </a:lnSpc>
              <a:spcBef>
                <a:spcPts val="5"/>
              </a:spcBef>
              <a:spcAft>
                <a:spcPts val="0"/>
              </a:spcAft>
              <a:buClr>
                <a:schemeClr val="dk1"/>
              </a:buClr>
              <a:buSzPts val="1250"/>
              <a:buFont typeface="Times New Roman"/>
              <a:buNone/>
            </a:pPr>
            <a:endParaRPr sz="1250" dirty="0">
              <a:solidFill>
                <a:schemeClr val="dk1"/>
              </a:solidFill>
              <a:latin typeface="Times New Roman"/>
              <a:ea typeface="Times New Roman"/>
              <a:cs typeface="Times New Roman"/>
              <a:sym typeface="Times New Roman"/>
            </a:endParaRPr>
          </a:p>
          <a:p>
            <a:pPr marL="240665" marR="5715" lvl="0" indent="-228600" algn="just" rtl="0">
              <a:lnSpc>
                <a:spcPct val="100000"/>
              </a:lnSpc>
              <a:spcBef>
                <a:spcPts val="0"/>
              </a:spcBef>
              <a:spcAft>
                <a:spcPts val="0"/>
              </a:spcAft>
              <a:buClr>
                <a:schemeClr val="dk1"/>
              </a:buClr>
              <a:buSzPts val="1200"/>
              <a:buFont typeface="+mj-lt"/>
              <a:buAutoNum type="arabicPeriod" startAt="5"/>
            </a:pPr>
            <a:r>
              <a:rPr lang="en-IN" sz="1200" b="1" dirty="0">
                <a:solidFill>
                  <a:schemeClr val="dk1"/>
                </a:solidFill>
                <a:latin typeface="Times New Roman"/>
                <a:ea typeface="Times New Roman"/>
                <a:cs typeface="Times New Roman"/>
                <a:sym typeface="Times New Roman"/>
              </a:rPr>
              <a:t>A. D. Shetty, J. Shetty, K. K, R. </a:t>
            </a:r>
            <a:r>
              <a:rPr lang="en-IN" sz="1200" b="1" dirty="0" err="1">
                <a:solidFill>
                  <a:schemeClr val="dk1"/>
                </a:solidFill>
                <a:latin typeface="Times New Roman"/>
                <a:ea typeface="Times New Roman"/>
                <a:cs typeface="Times New Roman"/>
                <a:sym typeface="Times New Roman"/>
              </a:rPr>
              <a:t>Rakshitha</a:t>
            </a:r>
            <a:r>
              <a:rPr lang="en-IN" sz="1200" b="1" dirty="0">
                <a:solidFill>
                  <a:schemeClr val="dk1"/>
                </a:solidFill>
                <a:latin typeface="Times New Roman"/>
                <a:ea typeface="Times New Roman"/>
                <a:cs typeface="Times New Roman"/>
                <a:sym typeface="Times New Roman"/>
              </a:rPr>
              <a:t>, and S. S. B, "Real-Time Translation of Sign Language for Speech  Impaired" in Proceedings of the 2023 7th International Conference on Computing Methodologies and  Communication (ICCMC)</a:t>
            </a:r>
            <a:endParaRPr sz="1200" dirty="0">
              <a:solidFill>
                <a:schemeClr val="dk1"/>
              </a:solidFill>
              <a:latin typeface="Times New Roman"/>
              <a:ea typeface="Times New Roman"/>
              <a:cs typeface="Times New Roman"/>
              <a:sym typeface="Times New Roman"/>
            </a:endParaRPr>
          </a:p>
        </p:txBody>
      </p:sp>
      <p:pic>
        <p:nvPicPr>
          <p:cNvPr id="313" name="Google Shape;313;p20"/>
          <p:cNvPicPr preferRelativeResize="0"/>
          <p:nvPr/>
        </p:nvPicPr>
        <p:blipFill rotWithShape="1">
          <a:blip r:embed="rId3">
            <a:alphaModFix/>
          </a:blip>
          <a:srcRect/>
          <a:stretch/>
        </p:blipFill>
        <p:spPr>
          <a:xfrm>
            <a:off x="6534911" y="0"/>
            <a:ext cx="2609087" cy="2516885"/>
          </a:xfrm>
          <a:prstGeom prst="rect">
            <a:avLst/>
          </a:prstGeom>
          <a:noFill/>
          <a:ln>
            <a:noFill/>
          </a:ln>
        </p:spPr>
      </p:pic>
      <p:pic>
        <p:nvPicPr>
          <p:cNvPr id="314" name="Google Shape;314;p20"/>
          <p:cNvPicPr preferRelativeResize="0"/>
          <p:nvPr/>
        </p:nvPicPr>
        <p:blipFill rotWithShape="1">
          <a:blip r:embed="rId4">
            <a:alphaModFix/>
          </a:blip>
          <a:srcRect/>
          <a:stretch/>
        </p:blipFill>
        <p:spPr>
          <a:xfrm>
            <a:off x="451866" y="302514"/>
            <a:ext cx="624839" cy="435863"/>
          </a:xfrm>
          <a:prstGeom prst="rect">
            <a:avLst/>
          </a:prstGeom>
          <a:noFill/>
          <a:ln>
            <a:noFill/>
          </a:ln>
        </p:spPr>
      </p:pic>
      <p:grpSp>
        <p:nvGrpSpPr>
          <p:cNvPr id="315" name="Google Shape;315;p20"/>
          <p:cNvGrpSpPr/>
          <p:nvPr/>
        </p:nvGrpSpPr>
        <p:grpSpPr>
          <a:xfrm>
            <a:off x="0" y="4917947"/>
            <a:ext cx="9144000" cy="226060"/>
            <a:chOff x="0" y="4917947"/>
            <a:chExt cx="9144000" cy="226060"/>
          </a:xfrm>
        </p:grpSpPr>
        <p:sp>
          <p:nvSpPr>
            <p:cNvPr id="316" name="Google Shape;316;p20"/>
            <p:cNvSpPr/>
            <p:nvPr/>
          </p:nvSpPr>
          <p:spPr>
            <a:xfrm>
              <a:off x="0" y="4917947"/>
              <a:ext cx="9144000" cy="226060"/>
            </a:xfrm>
            <a:custGeom>
              <a:avLst/>
              <a:gdLst/>
              <a:ahLst/>
              <a:cxnLst/>
              <a:rect l="l" t="t" r="r" b="b"/>
              <a:pathLst>
                <a:path w="9144000" h="226060" extrusionOk="0">
                  <a:moveTo>
                    <a:pt x="9144000" y="0"/>
                  </a:moveTo>
                  <a:lnTo>
                    <a:pt x="0" y="0"/>
                  </a:lnTo>
                  <a:lnTo>
                    <a:pt x="0" y="225551"/>
                  </a:lnTo>
                  <a:lnTo>
                    <a:pt x="9144000" y="225551"/>
                  </a:lnTo>
                  <a:lnTo>
                    <a:pt x="9144000" y="0"/>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17" name="Google Shape;317;p20"/>
            <p:cNvSpPr/>
            <p:nvPr/>
          </p:nvSpPr>
          <p:spPr>
            <a:xfrm>
              <a:off x="0" y="4917947"/>
              <a:ext cx="9144000" cy="226060"/>
            </a:xfrm>
            <a:custGeom>
              <a:avLst/>
              <a:gdLst/>
              <a:ahLst/>
              <a:cxnLst/>
              <a:rect l="l" t="t" r="r" b="b"/>
              <a:pathLst>
                <a:path w="9144000" h="226060" extrusionOk="0">
                  <a:moveTo>
                    <a:pt x="0" y="0"/>
                  </a:moveTo>
                  <a:lnTo>
                    <a:pt x="9144000" y="0"/>
                  </a:lnTo>
                  <a:lnTo>
                    <a:pt x="9144000" y="225856"/>
                  </a:lnTo>
                  <a:lnTo>
                    <a:pt x="0" y="225856"/>
                  </a:lnTo>
                  <a:lnTo>
                    <a:pt x="0" y="0"/>
                  </a:lnTo>
                  <a:close/>
                </a:path>
              </a:pathLst>
            </a:custGeom>
            <a:noFill/>
            <a:ln w="952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pic>
        <p:nvPicPr>
          <p:cNvPr id="318" name="Google Shape;318;p20"/>
          <p:cNvPicPr preferRelativeResize="0"/>
          <p:nvPr/>
        </p:nvPicPr>
        <p:blipFill rotWithShape="1">
          <a:blip r:embed="rId5">
            <a:alphaModFix/>
          </a:blip>
          <a:srcRect/>
          <a:stretch/>
        </p:blipFill>
        <p:spPr>
          <a:xfrm>
            <a:off x="492251" y="4286250"/>
            <a:ext cx="550925" cy="557021"/>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Shape 322"/>
        <p:cNvGrpSpPr/>
        <p:nvPr/>
      </p:nvGrpSpPr>
      <p:grpSpPr>
        <a:xfrm>
          <a:off x="0" y="0"/>
          <a:ext cx="0" cy="0"/>
          <a:chOff x="0" y="0"/>
          <a:chExt cx="0" cy="0"/>
        </a:xfrm>
      </p:grpSpPr>
      <p:sp>
        <p:nvSpPr>
          <p:cNvPr id="323" name="Google Shape;323;p21"/>
          <p:cNvSpPr txBox="1">
            <a:spLocks noGrp="1"/>
          </p:cNvSpPr>
          <p:nvPr>
            <p:ph type="title"/>
          </p:nvPr>
        </p:nvSpPr>
        <p:spPr>
          <a:xfrm>
            <a:off x="3657853" y="274440"/>
            <a:ext cx="1532255" cy="452755"/>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IN"/>
              <a:t>Reference</a:t>
            </a:r>
            <a:endParaRPr/>
          </a:p>
        </p:txBody>
      </p:sp>
      <p:sp>
        <p:nvSpPr>
          <p:cNvPr id="324" name="Google Shape;324;p21"/>
          <p:cNvSpPr txBox="1"/>
          <p:nvPr/>
        </p:nvSpPr>
        <p:spPr>
          <a:xfrm>
            <a:off x="673101" y="966215"/>
            <a:ext cx="7875270" cy="3175228"/>
          </a:xfrm>
          <a:prstGeom prst="rect">
            <a:avLst/>
          </a:prstGeom>
          <a:noFill/>
          <a:ln>
            <a:noFill/>
          </a:ln>
        </p:spPr>
        <p:txBody>
          <a:bodyPr spcFirstLastPara="1" wrap="square" lIns="0" tIns="12700" rIns="0" bIns="0" anchor="t" anchorCtr="0">
            <a:spAutoFit/>
          </a:bodyPr>
          <a:lstStyle/>
          <a:p>
            <a:pPr marL="241300" marR="5080" lvl="0" indent="-228600" algn="just" rtl="0">
              <a:lnSpc>
                <a:spcPct val="100000"/>
              </a:lnSpc>
              <a:spcBef>
                <a:spcPts val="0"/>
              </a:spcBef>
              <a:spcAft>
                <a:spcPts val="0"/>
              </a:spcAft>
              <a:buClr>
                <a:schemeClr val="dk1"/>
              </a:buClr>
              <a:buSzPts val="1200"/>
              <a:buFont typeface="Calibri"/>
              <a:buAutoNum type="arabicPeriod" startAt="6"/>
            </a:pPr>
            <a:r>
              <a:rPr lang="en-IN" sz="1200" b="1" dirty="0">
                <a:solidFill>
                  <a:schemeClr val="dk1"/>
                </a:solidFill>
                <a:latin typeface="Times New Roman"/>
                <a:ea typeface="Times New Roman"/>
                <a:cs typeface="Times New Roman"/>
                <a:sym typeface="Times New Roman"/>
              </a:rPr>
              <a:t>Sakshi Sharma and </a:t>
            </a:r>
            <a:r>
              <a:rPr lang="en-IN" sz="1200" b="1" dirty="0" err="1">
                <a:solidFill>
                  <a:schemeClr val="dk1"/>
                </a:solidFill>
                <a:latin typeface="Times New Roman"/>
                <a:ea typeface="Times New Roman"/>
                <a:cs typeface="Times New Roman"/>
                <a:sym typeface="Times New Roman"/>
              </a:rPr>
              <a:t>Sukhvinder</a:t>
            </a:r>
            <a:r>
              <a:rPr lang="en-IN" sz="1200" b="1" dirty="0">
                <a:solidFill>
                  <a:schemeClr val="dk1"/>
                </a:solidFill>
                <a:latin typeface="Times New Roman"/>
                <a:ea typeface="Times New Roman"/>
                <a:cs typeface="Times New Roman"/>
                <a:sym typeface="Times New Roman"/>
              </a:rPr>
              <a:t> Singh “Recognition of Indian Sign Language (ISL) Using Deep Learning Model” Wireless Personal Communications, An International Journal -Springer</a:t>
            </a:r>
            <a:endParaRPr dirty="0"/>
          </a:p>
          <a:p>
            <a:pPr marL="0" marR="0" lvl="0" indent="0" algn="l" rtl="0">
              <a:lnSpc>
                <a:spcPct val="100000"/>
              </a:lnSpc>
              <a:spcBef>
                <a:spcPts val="0"/>
              </a:spcBef>
              <a:spcAft>
                <a:spcPts val="0"/>
              </a:spcAft>
              <a:buNone/>
            </a:pPr>
            <a:endParaRPr sz="1250" dirty="0">
              <a:solidFill>
                <a:schemeClr val="dk1"/>
              </a:solidFill>
              <a:latin typeface="Times New Roman"/>
              <a:ea typeface="Times New Roman"/>
              <a:cs typeface="Times New Roman"/>
              <a:sym typeface="Times New Roman"/>
            </a:endParaRPr>
          </a:p>
          <a:p>
            <a:pPr marL="241300" marR="5715" lvl="0" indent="-228600" algn="just" rtl="0">
              <a:lnSpc>
                <a:spcPct val="100000"/>
              </a:lnSpc>
              <a:spcBef>
                <a:spcPts val="0"/>
              </a:spcBef>
              <a:spcAft>
                <a:spcPts val="0"/>
              </a:spcAft>
              <a:buClr>
                <a:schemeClr val="dk1"/>
              </a:buClr>
              <a:buSzPts val="1200"/>
              <a:buFont typeface="+mj-lt"/>
              <a:buAutoNum type="arabicPeriod" startAt="7"/>
            </a:pPr>
            <a:r>
              <a:rPr lang="en-IN" sz="1200" b="1" dirty="0">
                <a:solidFill>
                  <a:schemeClr val="dk1"/>
                </a:solidFill>
                <a:latin typeface="Times New Roman"/>
                <a:ea typeface="Times New Roman"/>
                <a:cs typeface="Times New Roman"/>
                <a:sym typeface="Times New Roman"/>
              </a:rPr>
              <a:t>N. Rajasekhar, M. Geetha Yadav, </a:t>
            </a:r>
            <a:r>
              <a:rPr lang="en-IN" sz="1200" b="1" dirty="0" err="1">
                <a:solidFill>
                  <a:schemeClr val="dk1"/>
                </a:solidFill>
                <a:latin typeface="Times New Roman"/>
                <a:ea typeface="Times New Roman"/>
                <a:cs typeface="Times New Roman"/>
                <a:sym typeface="Times New Roman"/>
              </a:rPr>
              <a:t>Charitha</a:t>
            </a:r>
            <a:r>
              <a:rPr lang="en-IN" sz="1200" b="1" dirty="0">
                <a:solidFill>
                  <a:schemeClr val="dk1"/>
                </a:solidFill>
                <a:latin typeface="Times New Roman"/>
                <a:ea typeface="Times New Roman"/>
                <a:cs typeface="Times New Roman"/>
                <a:sym typeface="Times New Roman"/>
              </a:rPr>
              <a:t> </a:t>
            </a:r>
            <a:r>
              <a:rPr lang="en-IN" sz="1200" b="1" dirty="0" err="1">
                <a:solidFill>
                  <a:schemeClr val="dk1"/>
                </a:solidFill>
                <a:latin typeface="Times New Roman"/>
                <a:ea typeface="Times New Roman"/>
                <a:cs typeface="Times New Roman"/>
                <a:sym typeface="Times New Roman"/>
              </a:rPr>
              <a:t>Vedantam</a:t>
            </a:r>
            <a:r>
              <a:rPr lang="en-IN" sz="1200" b="1" dirty="0">
                <a:solidFill>
                  <a:schemeClr val="dk1"/>
                </a:solidFill>
                <a:latin typeface="Times New Roman"/>
                <a:ea typeface="Times New Roman"/>
                <a:cs typeface="Times New Roman"/>
                <a:sym typeface="Times New Roman"/>
              </a:rPr>
              <a:t>, Karthik </a:t>
            </a:r>
            <a:r>
              <a:rPr lang="en-IN" sz="1200" b="1" dirty="0" err="1">
                <a:solidFill>
                  <a:schemeClr val="dk1"/>
                </a:solidFill>
                <a:latin typeface="Times New Roman"/>
                <a:ea typeface="Times New Roman"/>
                <a:cs typeface="Times New Roman"/>
                <a:sym typeface="Times New Roman"/>
              </a:rPr>
              <a:t>Pellakuru</a:t>
            </a:r>
            <a:r>
              <a:rPr lang="en-IN" sz="1200" b="1" dirty="0">
                <a:solidFill>
                  <a:schemeClr val="dk1"/>
                </a:solidFill>
                <a:latin typeface="Times New Roman"/>
                <a:ea typeface="Times New Roman"/>
                <a:cs typeface="Times New Roman"/>
                <a:sym typeface="Times New Roman"/>
              </a:rPr>
              <a:t>, Chaitanya </a:t>
            </a:r>
            <a:r>
              <a:rPr lang="en-IN" sz="1200" b="1" dirty="0" err="1">
                <a:solidFill>
                  <a:schemeClr val="dk1"/>
                </a:solidFill>
                <a:latin typeface="Times New Roman"/>
                <a:ea typeface="Times New Roman"/>
                <a:cs typeface="Times New Roman"/>
                <a:sym typeface="Times New Roman"/>
              </a:rPr>
              <a:t>Navapete</a:t>
            </a:r>
            <a:r>
              <a:rPr lang="en-IN" sz="1200" b="1" dirty="0">
                <a:solidFill>
                  <a:schemeClr val="dk1"/>
                </a:solidFill>
                <a:latin typeface="Times New Roman"/>
                <a:ea typeface="Times New Roman"/>
                <a:cs typeface="Times New Roman"/>
                <a:sym typeface="Times New Roman"/>
              </a:rPr>
              <a:t>, "Sign Language Recognition using Machine Learning Algorithm” in International Conference on Sustainable Computing and Smart Systems (ICSCSS)</a:t>
            </a:r>
            <a:endParaRPr dirty="0"/>
          </a:p>
          <a:p>
            <a:pPr marL="0" marR="0" lvl="0" indent="0" algn="l" rtl="0">
              <a:lnSpc>
                <a:spcPct val="100000"/>
              </a:lnSpc>
              <a:spcBef>
                <a:spcPts val="5"/>
              </a:spcBef>
              <a:spcAft>
                <a:spcPts val="0"/>
              </a:spcAft>
              <a:buClr>
                <a:schemeClr val="dk1"/>
              </a:buClr>
              <a:buSzPts val="1250"/>
              <a:buFont typeface="Times New Roman"/>
              <a:buNone/>
            </a:pPr>
            <a:endParaRPr sz="1250" dirty="0">
              <a:solidFill>
                <a:schemeClr val="dk1"/>
              </a:solidFill>
              <a:latin typeface="Times New Roman"/>
              <a:ea typeface="Times New Roman"/>
              <a:cs typeface="Times New Roman"/>
              <a:sym typeface="Times New Roman"/>
            </a:endParaRPr>
          </a:p>
          <a:p>
            <a:pPr marL="240665" marR="5715" lvl="0" indent="-228600" algn="just" rtl="0">
              <a:lnSpc>
                <a:spcPct val="100000"/>
              </a:lnSpc>
              <a:spcBef>
                <a:spcPts val="0"/>
              </a:spcBef>
              <a:spcAft>
                <a:spcPts val="0"/>
              </a:spcAft>
              <a:buClr>
                <a:schemeClr val="dk1"/>
              </a:buClr>
              <a:buSzPts val="1200"/>
              <a:buFont typeface="+mj-lt"/>
              <a:buAutoNum type="arabicPeriod" startAt="8"/>
            </a:pPr>
            <a:r>
              <a:rPr lang="en-IN" sz="1200" b="1" dirty="0">
                <a:solidFill>
                  <a:schemeClr val="dk1"/>
                </a:solidFill>
                <a:latin typeface="Times New Roman"/>
                <a:ea typeface="Times New Roman"/>
                <a:cs typeface="Times New Roman"/>
                <a:sym typeface="Times New Roman"/>
              </a:rPr>
              <a:t>B. V. Chowdary, Ajay </a:t>
            </a:r>
            <a:r>
              <a:rPr lang="en-IN" sz="1200" b="1" dirty="0" err="1">
                <a:solidFill>
                  <a:schemeClr val="dk1"/>
                </a:solidFill>
                <a:latin typeface="Times New Roman"/>
                <a:ea typeface="Times New Roman"/>
                <a:cs typeface="Times New Roman"/>
                <a:sym typeface="Times New Roman"/>
              </a:rPr>
              <a:t>Purshotam</a:t>
            </a:r>
            <a:r>
              <a:rPr lang="en-IN" sz="1200" b="1" dirty="0">
                <a:solidFill>
                  <a:schemeClr val="dk1"/>
                </a:solidFill>
                <a:latin typeface="Times New Roman"/>
                <a:ea typeface="Times New Roman"/>
                <a:cs typeface="Times New Roman"/>
                <a:sym typeface="Times New Roman"/>
              </a:rPr>
              <a:t> Thota, </a:t>
            </a:r>
            <a:r>
              <a:rPr lang="en-IN" sz="1200" b="1" dirty="0" err="1">
                <a:solidFill>
                  <a:schemeClr val="dk1"/>
                </a:solidFill>
                <a:latin typeface="Times New Roman"/>
                <a:ea typeface="Times New Roman"/>
                <a:cs typeface="Times New Roman"/>
                <a:sym typeface="Times New Roman"/>
              </a:rPr>
              <a:t>Alwa</a:t>
            </a:r>
            <a:r>
              <a:rPr lang="en-IN" sz="1200" b="1" dirty="0">
                <a:solidFill>
                  <a:schemeClr val="dk1"/>
                </a:solidFill>
                <a:latin typeface="Times New Roman"/>
                <a:ea typeface="Times New Roman"/>
                <a:cs typeface="Times New Roman"/>
                <a:sym typeface="Times New Roman"/>
              </a:rPr>
              <a:t> Sreeja, </a:t>
            </a:r>
            <a:r>
              <a:rPr lang="en-IN" sz="1200" b="1" dirty="0" err="1">
                <a:solidFill>
                  <a:schemeClr val="dk1"/>
                </a:solidFill>
                <a:latin typeface="Times New Roman"/>
                <a:ea typeface="Times New Roman"/>
                <a:cs typeface="Times New Roman"/>
                <a:sym typeface="Times New Roman"/>
              </a:rPr>
              <a:t>Kotla</a:t>
            </a:r>
            <a:r>
              <a:rPr lang="en-IN" sz="1200" b="1" dirty="0">
                <a:solidFill>
                  <a:schemeClr val="dk1"/>
                </a:solidFill>
                <a:latin typeface="Times New Roman"/>
                <a:ea typeface="Times New Roman"/>
                <a:cs typeface="Times New Roman"/>
                <a:sym typeface="Times New Roman"/>
              </a:rPr>
              <a:t> </a:t>
            </a:r>
            <a:r>
              <a:rPr lang="en-IN" sz="1200" b="1" dirty="0" err="1">
                <a:solidFill>
                  <a:schemeClr val="dk1"/>
                </a:solidFill>
                <a:latin typeface="Times New Roman"/>
                <a:ea typeface="Times New Roman"/>
                <a:cs typeface="Times New Roman"/>
                <a:sym typeface="Times New Roman"/>
              </a:rPr>
              <a:t>Nithin</a:t>
            </a:r>
            <a:r>
              <a:rPr lang="en-IN" sz="1200" b="1" dirty="0">
                <a:solidFill>
                  <a:schemeClr val="dk1"/>
                </a:solidFill>
                <a:latin typeface="Times New Roman"/>
                <a:ea typeface="Times New Roman"/>
                <a:cs typeface="Times New Roman"/>
                <a:sym typeface="Times New Roman"/>
              </a:rPr>
              <a:t> Reddy, and Karanam Sai Chandana, "Sign Language Detection and Recognition using CNN" in International Conference on Sustainable Computing and Smart Systems (ICSCSS)</a:t>
            </a:r>
            <a:endParaRPr dirty="0"/>
          </a:p>
          <a:p>
            <a:pPr marL="0" marR="0" lvl="0" indent="0" algn="l" rtl="0">
              <a:lnSpc>
                <a:spcPct val="100000"/>
              </a:lnSpc>
              <a:spcBef>
                <a:spcPts val="0"/>
              </a:spcBef>
              <a:spcAft>
                <a:spcPts val="0"/>
              </a:spcAft>
              <a:buClr>
                <a:schemeClr val="dk1"/>
              </a:buClr>
              <a:buSzPts val="1250"/>
              <a:buFont typeface="Times New Roman"/>
              <a:buNone/>
            </a:pPr>
            <a:endParaRPr sz="1250" dirty="0">
              <a:solidFill>
                <a:schemeClr val="dk1"/>
              </a:solidFill>
              <a:latin typeface="Times New Roman"/>
              <a:ea typeface="Times New Roman"/>
              <a:cs typeface="Times New Roman"/>
              <a:sym typeface="Times New Roman"/>
            </a:endParaRPr>
          </a:p>
          <a:p>
            <a:pPr marL="241300" marR="5080" lvl="0" indent="-228600" algn="just" rtl="0">
              <a:lnSpc>
                <a:spcPct val="100000"/>
              </a:lnSpc>
              <a:spcBef>
                <a:spcPts val="0"/>
              </a:spcBef>
              <a:spcAft>
                <a:spcPts val="0"/>
              </a:spcAft>
              <a:buClr>
                <a:schemeClr val="dk1"/>
              </a:buClr>
              <a:buSzPts val="1200"/>
              <a:buFont typeface="+mj-lt"/>
              <a:buAutoNum type="arabicPeriod" startAt="9"/>
            </a:pPr>
            <a:r>
              <a:rPr lang="en-IN" sz="1200" b="1" dirty="0">
                <a:solidFill>
                  <a:schemeClr val="dk1"/>
                </a:solidFill>
                <a:latin typeface="Times New Roman"/>
                <a:ea typeface="Times New Roman"/>
                <a:cs typeface="Times New Roman"/>
                <a:sym typeface="Times New Roman"/>
              </a:rPr>
              <a:t>Shagun </a:t>
            </a:r>
            <a:r>
              <a:rPr lang="en-IN" sz="1200" b="1" dirty="0" err="1">
                <a:solidFill>
                  <a:schemeClr val="dk1"/>
                </a:solidFill>
                <a:latin typeface="Times New Roman"/>
                <a:ea typeface="Times New Roman"/>
                <a:cs typeface="Times New Roman"/>
                <a:sym typeface="Times New Roman"/>
              </a:rPr>
              <a:t>Katoch</a:t>
            </a:r>
            <a:r>
              <a:rPr lang="en-IN" sz="1200" b="1" dirty="0">
                <a:solidFill>
                  <a:schemeClr val="dk1"/>
                </a:solidFill>
                <a:latin typeface="Times New Roman"/>
                <a:ea typeface="Times New Roman"/>
                <a:cs typeface="Times New Roman"/>
                <a:sym typeface="Times New Roman"/>
              </a:rPr>
              <a:t>, Varsha Singh, and Uma Shanker Tiwary, "Indian Sign Language recognition system using SURF with SVM and CNN" in International Journal of Trend in Scientific Research and Development (IJTSRD)</a:t>
            </a:r>
            <a:endParaRPr dirty="0"/>
          </a:p>
          <a:p>
            <a:pPr marL="12700" marR="5080" lvl="0" indent="0" algn="just" rtl="0">
              <a:lnSpc>
                <a:spcPct val="100000"/>
              </a:lnSpc>
              <a:spcBef>
                <a:spcPts val="0"/>
              </a:spcBef>
              <a:spcAft>
                <a:spcPts val="0"/>
              </a:spcAft>
              <a:buNone/>
            </a:pPr>
            <a:endParaRPr sz="1200" b="1" dirty="0">
              <a:solidFill>
                <a:schemeClr val="dk1"/>
              </a:solidFill>
              <a:latin typeface="Times New Roman"/>
              <a:ea typeface="Times New Roman"/>
              <a:cs typeface="Times New Roman"/>
              <a:sym typeface="Times New Roman"/>
            </a:endParaRPr>
          </a:p>
          <a:p>
            <a:pPr marL="240665" marR="5715" lvl="0" indent="-228600" algn="just" rtl="0">
              <a:lnSpc>
                <a:spcPct val="100000"/>
              </a:lnSpc>
              <a:spcBef>
                <a:spcPts val="0"/>
              </a:spcBef>
              <a:spcAft>
                <a:spcPts val="0"/>
              </a:spcAft>
              <a:buClr>
                <a:schemeClr val="dk1"/>
              </a:buClr>
              <a:buSzPts val="1200"/>
              <a:buFont typeface="+mj-lt"/>
              <a:buAutoNum type="arabicPeriod" startAt="10"/>
            </a:pPr>
            <a:r>
              <a:rPr lang="en-IN" sz="1200" b="1" dirty="0">
                <a:solidFill>
                  <a:schemeClr val="dk1"/>
                </a:solidFill>
                <a:latin typeface="Times New Roman"/>
                <a:ea typeface="Times New Roman"/>
                <a:cs typeface="Times New Roman"/>
                <a:sym typeface="Times New Roman"/>
              </a:rPr>
              <a:t>Atharv </a:t>
            </a:r>
            <a:r>
              <a:rPr lang="en-IN" sz="1200" b="1" dirty="0" err="1">
                <a:solidFill>
                  <a:schemeClr val="dk1"/>
                </a:solidFill>
                <a:latin typeface="Times New Roman"/>
                <a:ea typeface="Times New Roman"/>
                <a:cs typeface="Times New Roman"/>
                <a:sym typeface="Times New Roman"/>
              </a:rPr>
              <a:t>Ganpatye</a:t>
            </a:r>
            <a:r>
              <a:rPr lang="en-IN" sz="1200" b="1" dirty="0">
                <a:solidFill>
                  <a:schemeClr val="dk1"/>
                </a:solidFill>
                <a:latin typeface="Times New Roman"/>
                <a:ea typeface="Times New Roman"/>
                <a:cs typeface="Times New Roman"/>
                <a:sym typeface="Times New Roman"/>
              </a:rPr>
              <a:t> and Sunil Mane, "Motion Based Indian Sign Language Recognition using Deep Learning" in 2nd International Conference on Intelligent Technologies (CONIT)</a:t>
            </a:r>
            <a:endParaRPr dirty="0"/>
          </a:p>
          <a:p>
            <a:pPr marL="240665" marR="5715" lvl="0" indent="-152400" algn="just" rtl="0">
              <a:lnSpc>
                <a:spcPct val="100000"/>
              </a:lnSpc>
              <a:spcBef>
                <a:spcPts val="0"/>
              </a:spcBef>
              <a:spcAft>
                <a:spcPts val="0"/>
              </a:spcAft>
              <a:buClr>
                <a:schemeClr val="dk1"/>
              </a:buClr>
              <a:buSzPts val="1200"/>
              <a:buFont typeface="Calibri"/>
              <a:buNone/>
            </a:pPr>
            <a:endParaRPr sz="1200" dirty="0">
              <a:solidFill>
                <a:schemeClr val="dk1"/>
              </a:solidFill>
              <a:latin typeface="Times New Roman"/>
              <a:ea typeface="Times New Roman"/>
              <a:cs typeface="Times New Roman"/>
              <a:sym typeface="Times New Roman"/>
            </a:endParaRPr>
          </a:p>
        </p:txBody>
      </p:sp>
      <p:pic>
        <p:nvPicPr>
          <p:cNvPr id="325" name="Google Shape;325;p21"/>
          <p:cNvPicPr preferRelativeResize="0"/>
          <p:nvPr/>
        </p:nvPicPr>
        <p:blipFill rotWithShape="1">
          <a:blip r:embed="rId3">
            <a:alphaModFix/>
          </a:blip>
          <a:srcRect/>
          <a:stretch/>
        </p:blipFill>
        <p:spPr>
          <a:xfrm>
            <a:off x="6534911" y="0"/>
            <a:ext cx="2609087" cy="2516885"/>
          </a:xfrm>
          <a:prstGeom prst="rect">
            <a:avLst/>
          </a:prstGeom>
          <a:noFill/>
          <a:ln>
            <a:noFill/>
          </a:ln>
        </p:spPr>
      </p:pic>
      <p:pic>
        <p:nvPicPr>
          <p:cNvPr id="326" name="Google Shape;326;p21"/>
          <p:cNvPicPr preferRelativeResize="0"/>
          <p:nvPr/>
        </p:nvPicPr>
        <p:blipFill rotWithShape="1">
          <a:blip r:embed="rId4">
            <a:alphaModFix/>
          </a:blip>
          <a:srcRect/>
          <a:stretch/>
        </p:blipFill>
        <p:spPr>
          <a:xfrm>
            <a:off x="451866" y="302514"/>
            <a:ext cx="624839" cy="435863"/>
          </a:xfrm>
          <a:prstGeom prst="rect">
            <a:avLst/>
          </a:prstGeom>
          <a:noFill/>
          <a:ln>
            <a:noFill/>
          </a:ln>
        </p:spPr>
      </p:pic>
      <p:grpSp>
        <p:nvGrpSpPr>
          <p:cNvPr id="327" name="Google Shape;327;p21"/>
          <p:cNvGrpSpPr/>
          <p:nvPr/>
        </p:nvGrpSpPr>
        <p:grpSpPr>
          <a:xfrm>
            <a:off x="0" y="4917947"/>
            <a:ext cx="9144000" cy="226060"/>
            <a:chOff x="0" y="4917947"/>
            <a:chExt cx="9144000" cy="226060"/>
          </a:xfrm>
        </p:grpSpPr>
        <p:sp>
          <p:nvSpPr>
            <p:cNvPr id="328" name="Google Shape;328;p21"/>
            <p:cNvSpPr/>
            <p:nvPr/>
          </p:nvSpPr>
          <p:spPr>
            <a:xfrm>
              <a:off x="0" y="4917947"/>
              <a:ext cx="9144000" cy="226060"/>
            </a:xfrm>
            <a:custGeom>
              <a:avLst/>
              <a:gdLst/>
              <a:ahLst/>
              <a:cxnLst/>
              <a:rect l="l" t="t" r="r" b="b"/>
              <a:pathLst>
                <a:path w="9144000" h="226060" extrusionOk="0">
                  <a:moveTo>
                    <a:pt x="9144000" y="0"/>
                  </a:moveTo>
                  <a:lnTo>
                    <a:pt x="0" y="0"/>
                  </a:lnTo>
                  <a:lnTo>
                    <a:pt x="0" y="225551"/>
                  </a:lnTo>
                  <a:lnTo>
                    <a:pt x="9144000" y="225551"/>
                  </a:lnTo>
                  <a:lnTo>
                    <a:pt x="9144000" y="0"/>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29" name="Google Shape;329;p21"/>
            <p:cNvSpPr/>
            <p:nvPr/>
          </p:nvSpPr>
          <p:spPr>
            <a:xfrm>
              <a:off x="0" y="4917947"/>
              <a:ext cx="9144000" cy="226060"/>
            </a:xfrm>
            <a:custGeom>
              <a:avLst/>
              <a:gdLst/>
              <a:ahLst/>
              <a:cxnLst/>
              <a:rect l="l" t="t" r="r" b="b"/>
              <a:pathLst>
                <a:path w="9144000" h="226060" extrusionOk="0">
                  <a:moveTo>
                    <a:pt x="0" y="0"/>
                  </a:moveTo>
                  <a:lnTo>
                    <a:pt x="9144000" y="0"/>
                  </a:lnTo>
                  <a:lnTo>
                    <a:pt x="9144000" y="225856"/>
                  </a:lnTo>
                  <a:lnTo>
                    <a:pt x="0" y="225856"/>
                  </a:lnTo>
                  <a:lnTo>
                    <a:pt x="0" y="0"/>
                  </a:lnTo>
                  <a:close/>
                </a:path>
              </a:pathLst>
            </a:custGeom>
            <a:noFill/>
            <a:ln w="952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pic>
        <p:nvPicPr>
          <p:cNvPr id="330" name="Google Shape;330;p21"/>
          <p:cNvPicPr preferRelativeResize="0"/>
          <p:nvPr/>
        </p:nvPicPr>
        <p:blipFill rotWithShape="1">
          <a:blip r:embed="rId5">
            <a:alphaModFix/>
          </a:blip>
          <a:srcRect/>
          <a:stretch/>
        </p:blipFill>
        <p:spPr>
          <a:xfrm>
            <a:off x="492251" y="4286250"/>
            <a:ext cx="550925" cy="557021"/>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Shape 334"/>
        <p:cNvGrpSpPr/>
        <p:nvPr/>
      </p:nvGrpSpPr>
      <p:grpSpPr>
        <a:xfrm>
          <a:off x="0" y="0"/>
          <a:ext cx="0" cy="0"/>
          <a:chOff x="0" y="0"/>
          <a:chExt cx="0" cy="0"/>
        </a:xfrm>
      </p:grpSpPr>
      <p:grpSp>
        <p:nvGrpSpPr>
          <p:cNvPr id="335" name="Google Shape;335;p22"/>
          <p:cNvGrpSpPr/>
          <p:nvPr/>
        </p:nvGrpSpPr>
        <p:grpSpPr>
          <a:xfrm>
            <a:off x="14477" y="1722120"/>
            <a:ext cx="9121775" cy="1699272"/>
            <a:chOff x="14477" y="1722120"/>
            <a:chExt cx="9121775" cy="1699272"/>
          </a:xfrm>
        </p:grpSpPr>
        <p:sp>
          <p:nvSpPr>
            <p:cNvPr id="336" name="Google Shape;336;p22"/>
            <p:cNvSpPr/>
            <p:nvPr/>
          </p:nvSpPr>
          <p:spPr>
            <a:xfrm>
              <a:off x="14477" y="1722132"/>
              <a:ext cx="9121775" cy="1699260"/>
            </a:xfrm>
            <a:custGeom>
              <a:avLst/>
              <a:gdLst/>
              <a:ahLst/>
              <a:cxnLst/>
              <a:rect l="l" t="t" r="r" b="b"/>
              <a:pathLst>
                <a:path w="9121775" h="1699260" extrusionOk="0">
                  <a:moveTo>
                    <a:pt x="9121584" y="0"/>
                  </a:moveTo>
                  <a:lnTo>
                    <a:pt x="0" y="0"/>
                  </a:lnTo>
                  <a:lnTo>
                    <a:pt x="0" y="1699158"/>
                  </a:lnTo>
                  <a:lnTo>
                    <a:pt x="9121584" y="1699158"/>
                  </a:lnTo>
                  <a:lnTo>
                    <a:pt x="9121584" y="0"/>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37" name="Google Shape;337;p22"/>
            <p:cNvSpPr/>
            <p:nvPr/>
          </p:nvSpPr>
          <p:spPr>
            <a:xfrm>
              <a:off x="14477" y="1722120"/>
              <a:ext cx="9121775" cy="1699260"/>
            </a:xfrm>
            <a:custGeom>
              <a:avLst/>
              <a:gdLst/>
              <a:ahLst/>
              <a:cxnLst/>
              <a:rect l="l" t="t" r="r" b="b"/>
              <a:pathLst>
                <a:path w="9121775" h="1699260" extrusionOk="0">
                  <a:moveTo>
                    <a:pt x="0" y="0"/>
                  </a:moveTo>
                  <a:lnTo>
                    <a:pt x="9121597" y="0"/>
                  </a:lnTo>
                  <a:lnTo>
                    <a:pt x="9121597" y="1699158"/>
                  </a:lnTo>
                  <a:lnTo>
                    <a:pt x="0" y="1699158"/>
                  </a:lnTo>
                  <a:lnTo>
                    <a:pt x="0" y="0"/>
                  </a:lnTo>
                  <a:close/>
                </a:path>
              </a:pathLst>
            </a:custGeom>
            <a:noFill/>
            <a:ln w="952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338" name="Google Shape;338;p22"/>
          <p:cNvSpPr txBox="1">
            <a:spLocks noGrp="1"/>
          </p:cNvSpPr>
          <p:nvPr>
            <p:ph type="title"/>
          </p:nvPr>
        </p:nvSpPr>
        <p:spPr>
          <a:xfrm>
            <a:off x="3371570" y="2248535"/>
            <a:ext cx="2380615" cy="57404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IN" sz="3600">
                <a:solidFill>
                  <a:srgbClr val="FFFFFF"/>
                </a:solidFill>
              </a:rPr>
              <a:t>Thank You!</a:t>
            </a:r>
            <a:endParaRPr sz="3600"/>
          </a:p>
        </p:txBody>
      </p:sp>
      <p:pic>
        <p:nvPicPr>
          <p:cNvPr id="339" name="Google Shape;339;p22"/>
          <p:cNvPicPr preferRelativeResize="0"/>
          <p:nvPr/>
        </p:nvPicPr>
        <p:blipFill rotWithShape="1">
          <a:blip r:embed="rId3">
            <a:alphaModFix/>
          </a:blip>
          <a:srcRect/>
          <a:stretch/>
        </p:blipFill>
        <p:spPr>
          <a:xfrm>
            <a:off x="451866" y="302514"/>
            <a:ext cx="624839" cy="435863"/>
          </a:xfrm>
          <a:prstGeom prst="rect">
            <a:avLst/>
          </a:prstGeom>
          <a:noFill/>
          <a:ln>
            <a:noFill/>
          </a:ln>
        </p:spPr>
      </p:pic>
      <p:grpSp>
        <p:nvGrpSpPr>
          <p:cNvPr id="340" name="Google Shape;340;p22"/>
          <p:cNvGrpSpPr/>
          <p:nvPr/>
        </p:nvGrpSpPr>
        <p:grpSpPr>
          <a:xfrm>
            <a:off x="492251" y="0"/>
            <a:ext cx="8651747" cy="5143499"/>
            <a:chOff x="492251" y="0"/>
            <a:chExt cx="8651747" cy="5143499"/>
          </a:xfrm>
        </p:grpSpPr>
        <p:pic>
          <p:nvPicPr>
            <p:cNvPr id="341" name="Google Shape;341;p22"/>
            <p:cNvPicPr preferRelativeResize="0"/>
            <p:nvPr/>
          </p:nvPicPr>
          <p:blipFill rotWithShape="1">
            <a:blip r:embed="rId4">
              <a:alphaModFix/>
            </a:blip>
            <a:srcRect/>
            <a:stretch/>
          </p:blipFill>
          <p:spPr>
            <a:xfrm>
              <a:off x="7305294" y="0"/>
              <a:ext cx="1838704" cy="5143499"/>
            </a:xfrm>
            <a:prstGeom prst="rect">
              <a:avLst/>
            </a:prstGeom>
            <a:noFill/>
            <a:ln>
              <a:noFill/>
            </a:ln>
          </p:spPr>
        </p:pic>
        <p:pic>
          <p:nvPicPr>
            <p:cNvPr id="342" name="Google Shape;342;p22"/>
            <p:cNvPicPr preferRelativeResize="0"/>
            <p:nvPr/>
          </p:nvPicPr>
          <p:blipFill rotWithShape="1">
            <a:blip r:embed="rId5">
              <a:alphaModFix/>
            </a:blip>
            <a:srcRect/>
            <a:stretch/>
          </p:blipFill>
          <p:spPr>
            <a:xfrm>
              <a:off x="492251" y="4286249"/>
              <a:ext cx="550925" cy="557021"/>
            </a:xfrm>
            <a:prstGeom prst="rect">
              <a:avLst/>
            </a:prstGeom>
            <a:noFill/>
            <a:ln>
              <a:noFill/>
            </a:ln>
          </p:spPr>
        </p:pic>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Shape 75"/>
        <p:cNvGrpSpPr/>
        <p:nvPr/>
      </p:nvGrpSpPr>
      <p:grpSpPr>
        <a:xfrm>
          <a:off x="0" y="0"/>
          <a:ext cx="0" cy="0"/>
          <a:chOff x="0" y="0"/>
          <a:chExt cx="0" cy="0"/>
        </a:xfrm>
      </p:grpSpPr>
      <p:grpSp>
        <p:nvGrpSpPr>
          <p:cNvPr id="76" name="Google Shape;76;p3"/>
          <p:cNvGrpSpPr/>
          <p:nvPr/>
        </p:nvGrpSpPr>
        <p:grpSpPr>
          <a:xfrm>
            <a:off x="0" y="0"/>
            <a:ext cx="9144000" cy="5144007"/>
            <a:chOff x="0" y="0"/>
            <a:chExt cx="9144000" cy="5144007"/>
          </a:xfrm>
        </p:grpSpPr>
        <p:sp>
          <p:nvSpPr>
            <p:cNvPr id="77" name="Google Shape;77;p3"/>
            <p:cNvSpPr/>
            <p:nvPr/>
          </p:nvSpPr>
          <p:spPr>
            <a:xfrm>
              <a:off x="0" y="4917947"/>
              <a:ext cx="9144000" cy="226060"/>
            </a:xfrm>
            <a:custGeom>
              <a:avLst/>
              <a:gdLst/>
              <a:ahLst/>
              <a:cxnLst/>
              <a:rect l="l" t="t" r="r" b="b"/>
              <a:pathLst>
                <a:path w="9144000" h="226060" extrusionOk="0">
                  <a:moveTo>
                    <a:pt x="9144000" y="0"/>
                  </a:moveTo>
                  <a:lnTo>
                    <a:pt x="0" y="0"/>
                  </a:lnTo>
                  <a:lnTo>
                    <a:pt x="0" y="225551"/>
                  </a:lnTo>
                  <a:lnTo>
                    <a:pt x="9144000" y="225551"/>
                  </a:lnTo>
                  <a:lnTo>
                    <a:pt x="9144000" y="0"/>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8" name="Google Shape;78;p3"/>
            <p:cNvSpPr/>
            <p:nvPr/>
          </p:nvSpPr>
          <p:spPr>
            <a:xfrm>
              <a:off x="0" y="4917947"/>
              <a:ext cx="9144000" cy="226060"/>
            </a:xfrm>
            <a:custGeom>
              <a:avLst/>
              <a:gdLst/>
              <a:ahLst/>
              <a:cxnLst/>
              <a:rect l="l" t="t" r="r" b="b"/>
              <a:pathLst>
                <a:path w="9144000" h="226060" extrusionOk="0">
                  <a:moveTo>
                    <a:pt x="0" y="0"/>
                  </a:moveTo>
                  <a:lnTo>
                    <a:pt x="9144000" y="0"/>
                  </a:lnTo>
                  <a:lnTo>
                    <a:pt x="9144000" y="225856"/>
                  </a:lnTo>
                  <a:lnTo>
                    <a:pt x="0" y="225856"/>
                  </a:lnTo>
                  <a:lnTo>
                    <a:pt x="0" y="0"/>
                  </a:lnTo>
                  <a:close/>
                </a:path>
              </a:pathLst>
            </a:custGeom>
            <a:noFill/>
            <a:ln w="952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79" name="Google Shape;79;p3"/>
            <p:cNvPicPr preferRelativeResize="0"/>
            <p:nvPr/>
          </p:nvPicPr>
          <p:blipFill rotWithShape="1">
            <a:blip r:embed="rId3">
              <a:alphaModFix/>
            </a:blip>
            <a:srcRect/>
            <a:stretch/>
          </p:blipFill>
          <p:spPr>
            <a:xfrm>
              <a:off x="8410957" y="0"/>
              <a:ext cx="733042" cy="5143499"/>
            </a:xfrm>
            <a:prstGeom prst="rect">
              <a:avLst/>
            </a:prstGeom>
            <a:noFill/>
            <a:ln>
              <a:noFill/>
            </a:ln>
          </p:spPr>
        </p:pic>
        <p:pic>
          <p:nvPicPr>
            <p:cNvPr id="80" name="Google Shape;80;p3"/>
            <p:cNvPicPr preferRelativeResize="0"/>
            <p:nvPr/>
          </p:nvPicPr>
          <p:blipFill rotWithShape="1">
            <a:blip r:embed="rId4">
              <a:alphaModFix/>
            </a:blip>
            <a:srcRect/>
            <a:stretch/>
          </p:blipFill>
          <p:spPr>
            <a:xfrm>
              <a:off x="451866" y="302514"/>
              <a:ext cx="624839" cy="435863"/>
            </a:xfrm>
            <a:prstGeom prst="rect">
              <a:avLst/>
            </a:prstGeom>
            <a:noFill/>
            <a:ln>
              <a:noFill/>
            </a:ln>
          </p:spPr>
        </p:pic>
        <p:pic>
          <p:nvPicPr>
            <p:cNvPr id="81" name="Google Shape;81;p3"/>
            <p:cNvPicPr preferRelativeResize="0"/>
            <p:nvPr/>
          </p:nvPicPr>
          <p:blipFill rotWithShape="1">
            <a:blip r:embed="rId5">
              <a:alphaModFix/>
            </a:blip>
            <a:srcRect/>
            <a:stretch/>
          </p:blipFill>
          <p:spPr>
            <a:xfrm>
              <a:off x="492251" y="4286250"/>
              <a:ext cx="550925" cy="557021"/>
            </a:xfrm>
            <a:prstGeom prst="rect">
              <a:avLst/>
            </a:prstGeom>
            <a:noFill/>
            <a:ln>
              <a:noFill/>
            </a:ln>
          </p:spPr>
        </p:pic>
      </p:grpSp>
      <p:sp>
        <p:nvSpPr>
          <p:cNvPr id="82" name="Google Shape;82;p3"/>
          <p:cNvSpPr txBox="1">
            <a:spLocks noGrp="1"/>
          </p:cNvSpPr>
          <p:nvPr>
            <p:ph type="title"/>
          </p:nvPr>
        </p:nvSpPr>
        <p:spPr>
          <a:xfrm>
            <a:off x="3611221" y="271920"/>
            <a:ext cx="1957070" cy="452755"/>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IN"/>
              <a:t>Introduction</a:t>
            </a:r>
            <a:endParaRPr/>
          </a:p>
        </p:txBody>
      </p:sp>
      <p:sp>
        <p:nvSpPr>
          <p:cNvPr id="83" name="Google Shape;83;p3"/>
          <p:cNvSpPr txBox="1"/>
          <p:nvPr/>
        </p:nvSpPr>
        <p:spPr>
          <a:xfrm>
            <a:off x="520698" y="833673"/>
            <a:ext cx="8182609" cy="3182923"/>
          </a:xfrm>
          <a:prstGeom prst="rect">
            <a:avLst/>
          </a:prstGeom>
          <a:noFill/>
          <a:ln>
            <a:noFill/>
          </a:ln>
        </p:spPr>
        <p:txBody>
          <a:bodyPr spcFirstLastPara="1" wrap="square" lIns="0" tIns="12700" rIns="0" bIns="0" anchor="t" anchorCtr="0">
            <a:spAutoFit/>
          </a:bodyPr>
          <a:lstStyle/>
          <a:p>
            <a:pPr marL="12700" marR="5080" lvl="0" indent="0" algn="just" rtl="0">
              <a:lnSpc>
                <a:spcPct val="100000"/>
              </a:lnSpc>
              <a:spcBef>
                <a:spcPts val="0"/>
              </a:spcBef>
              <a:spcAft>
                <a:spcPts val="0"/>
              </a:spcAft>
              <a:buNone/>
            </a:pPr>
            <a:r>
              <a:rPr lang="en-IN" sz="1200" b="1">
                <a:solidFill>
                  <a:schemeClr val="dk1"/>
                </a:solidFill>
                <a:latin typeface="Times New Roman"/>
                <a:ea typeface="Times New Roman"/>
                <a:cs typeface="Times New Roman"/>
                <a:sym typeface="Times New Roman"/>
              </a:rPr>
              <a:t>This project focuses on implementing a practical solution for sign language recognition and its interpretation. Sign  language serves as a crucial form of communication for individuals with hearing impairments, but the language barrier  between sign language and spoken language can hinder effective interaction. To address the problem, we propose a system  that leverages a Dynamic Time Warping s and MediaPipe for real-time  sign language to speech interpretation .</a:t>
            </a:r>
            <a:endParaRPr sz="1200">
              <a:solidFill>
                <a:schemeClr val="dk1"/>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None/>
            </a:pPr>
            <a:endParaRPr sz="1250">
              <a:solidFill>
                <a:schemeClr val="dk1"/>
              </a:solidFill>
              <a:latin typeface="Times New Roman"/>
              <a:ea typeface="Times New Roman"/>
              <a:cs typeface="Times New Roman"/>
              <a:sym typeface="Times New Roman"/>
            </a:endParaRPr>
          </a:p>
          <a:p>
            <a:pPr marL="12700" marR="0" lvl="0" indent="0" algn="just" rtl="0">
              <a:lnSpc>
                <a:spcPct val="100000"/>
              </a:lnSpc>
              <a:spcBef>
                <a:spcPts val="0"/>
              </a:spcBef>
              <a:spcAft>
                <a:spcPts val="0"/>
              </a:spcAft>
              <a:buNone/>
            </a:pPr>
            <a:r>
              <a:rPr lang="en-IN" sz="1200" b="1">
                <a:solidFill>
                  <a:schemeClr val="dk1"/>
                </a:solidFill>
                <a:latin typeface="Times New Roman"/>
                <a:ea typeface="Times New Roman"/>
                <a:cs typeface="Times New Roman"/>
                <a:sym typeface="Times New Roman"/>
              </a:rPr>
              <a:t>The project can be divided into two key phases:</a:t>
            </a:r>
            <a:endParaRPr sz="1200">
              <a:solidFill>
                <a:schemeClr val="dk1"/>
              </a:solidFill>
              <a:latin typeface="Times New Roman"/>
              <a:ea typeface="Times New Roman"/>
              <a:cs typeface="Times New Roman"/>
              <a:sym typeface="Times New Roman"/>
            </a:endParaRPr>
          </a:p>
          <a:p>
            <a:pPr marL="0" marR="0" lvl="0" indent="0" algn="l" rtl="0">
              <a:lnSpc>
                <a:spcPct val="100000"/>
              </a:lnSpc>
              <a:spcBef>
                <a:spcPts val="5"/>
              </a:spcBef>
              <a:spcAft>
                <a:spcPts val="0"/>
              </a:spcAft>
              <a:buNone/>
            </a:pPr>
            <a:endParaRPr sz="1250">
              <a:solidFill>
                <a:schemeClr val="dk1"/>
              </a:solidFill>
              <a:latin typeface="Times New Roman"/>
              <a:ea typeface="Times New Roman"/>
              <a:cs typeface="Times New Roman"/>
              <a:sym typeface="Times New Roman"/>
            </a:endParaRPr>
          </a:p>
          <a:p>
            <a:pPr marL="241300" marR="8255" lvl="0" indent="-228600" algn="l" rtl="0">
              <a:lnSpc>
                <a:spcPct val="100000"/>
              </a:lnSpc>
              <a:spcBef>
                <a:spcPts val="0"/>
              </a:spcBef>
              <a:spcAft>
                <a:spcPts val="0"/>
              </a:spcAft>
              <a:buClr>
                <a:schemeClr val="dk1"/>
              </a:buClr>
              <a:buSzPts val="1200"/>
              <a:buFont typeface="Times New Roman"/>
              <a:buAutoNum type="arabicPeriod"/>
            </a:pPr>
            <a:r>
              <a:rPr lang="en-IN" sz="1200" b="1">
                <a:solidFill>
                  <a:schemeClr val="dk1"/>
                </a:solidFill>
                <a:latin typeface="Times New Roman"/>
                <a:ea typeface="Times New Roman"/>
                <a:cs typeface="Times New Roman"/>
                <a:sym typeface="Times New Roman"/>
              </a:rPr>
              <a:t>Sign Language Recognition: It involves recognizing and comprehending signs and movements. It involves applying computer vision algorithms to classify the detected signs from visual data, such as video or pictures.</a:t>
            </a:r>
            <a:endParaRPr/>
          </a:p>
          <a:p>
            <a:pPr marL="241300" marR="8255" lvl="0" indent="-149225" algn="l" rtl="0">
              <a:lnSpc>
                <a:spcPct val="100000"/>
              </a:lnSpc>
              <a:spcBef>
                <a:spcPts val="0"/>
              </a:spcBef>
              <a:spcAft>
                <a:spcPts val="0"/>
              </a:spcAft>
              <a:buClr>
                <a:schemeClr val="dk1"/>
              </a:buClr>
              <a:buSzPts val="1250"/>
              <a:buFont typeface="Calibri"/>
              <a:buNone/>
            </a:pPr>
            <a:endParaRPr sz="1250">
              <a:solidFill>
                <a:schemeClr val="dk1"/>
              </a:solidFill>
              <a:latin typeface="Times New Roman"/>
              <a:ea typeface="Times New Roman"/>
              <a:cs typeface="Times New Roman"/>
              <a:sym typeface="Times New Roman"/>
            </a:endParaRPr>
          </a:p>
          <a:p>
            <a:pPr marL="241300" marR="8255" lvl="0" indent="-228600" algn="l" rtl="0">
              <a:lnSpc>
                <a:spcPct val="100000"/>
              </a:lnSpc>
              <a:spcBef>
                <a:spcPts val="0"/>
              </a:spcBef>
              <a:spcAft>
                <a:spcPts val="0"/>
              </a:spcAft>
              <a:buClr>
                <a:schemeClr val="dk1"/>
              </a:buClr>
              <a:buSzPts val="1200"/>
              <a:buFont typeface="Times New Roman"/>
              <a:buAutoNum type="arabicPeriod"/>
            </a:pPr>
            <a:r>
              <a:rPr lang="en-IN" sz="1200" b="1">
                <a:solidFill>
                  <a:schemeClr val="dk1"/>
                </a:solidFill>
                <a:latin typeface="Times New Roman"/>
                <a:ea typeface="Times New Roman"/>
                <a:cs typeface="Times New Roman"/>
                <a:sym typeface="Times New Roman"/>
              </a:rPr>
              <a:t>Speech Interpretation: Speech interpretation involves converting sign language  into a spoken language, enabling  individuals with hearing impairments to understand and communicate effectively.</a:t>
            </a:r>
            <a:endParaRPr sz="1200">
              <a:solidFill>
                <a:schemeClr val="dk1"/>
              </a:solidFill>
              <a:latin typeface="Times New Roman"/>
              <a:ea typeface="Times New Roman"/>
              <a:cs typeface="Times New Roman"/>
              <a:sym typeface="Times New Roman"/>
            </a:endParaRPr>
          </a:p>
          <a:p>
            <a:pPr marL="0" marR="0" lvl="0" indent="0" algn="l" rtl="0">
              <a:lnSpc>
                <a:spcPct val="100000"/>
              </a:lnSpc>
              <a:spcBef>
                <a:spcPts val="5"/>
              </a:spcBef>
              <a:spcAft>
                <a:spcPts val="0"/>
              </a:spcAft>
              <a:buNone/>
            </a:pPr>
            <a:endParaRPr sz="1250">
              <a:solidFill>
                <a:schemeClr val="dk1"/>
              </a:solidFill>
              <a:latin typeface="Times New Roman"/>
              <a:ea typeface="Times New Roman"/>
              <a:cs typeface="Times New Roman"/>
              <a:sym typeface="Times New Roman"/>
            </a:endParaRPr>
          </a:p>
          <a:p>
            <a:pPr marL="12700" marR="7620" lvl="0" indent="0" algn="just" rtl="0">
              <a:lnSpc>
                <a:spcPct val="100000"/>
              </a:lnSpc>
              <a:spcBef>
                <a:spcPts val="0"/>
              </a:spcBef>
              <a:spcAft>
                <a:spcPts val="0"/>
              </a:spcAft>
              <a:buNone/>
            </a:pPr>
            <a:r>
              <a:rPr lang="en-IN" sz="1200" b="1">
                <a:solidFill>
                  <a:schemeClr val="dk1"/>
                </a:solidFill>
                <a:latin typeface="Times New Roman"/>
                <a:ea typeface="Times New Roman"/>
                <a:cs typeface="Times New Roman"/>
                <a:sym typeface="Times New Roman"/>
              </a:rPr>
              <a:t>The project highlights integrating MediaPipe, so that we can accurately detect and classify hand signs, enabling the  system to identify the corresponding sign being performed. Dynamic Time Warping on large sign language  dataset available on the Government Website as well as  our own data, translates these recognized signs into spoken language. Also, the proposed  model could be trained through the user created dataset.</a:t>
            </a:r>
            <a:endParaRPr sz="1200">
              <a:solidFill>
                <a:schemeClr val="dk1"/>
              </a:solidFill>
              <a:latin typeface="Times New Roman"/>
              <a:ea typeface="Times New Roman"/>
              <a:cs typeface="Times New Roman"/>
              <a:sym typeface="Times New Roman"/>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Shape 87"/>
        <p:cNvGrpSpPr/>
        <p:nvPr/>
      </p:nvGrpSpPr>
      <p:grpSpPr>
        <a:xfrm>
          <a:off x="0" y="0"/>
          <a:ext cx="0" cy="0"/>
          <a:chOff x="0" y="0"/>
          <a:chExt cx="0" cy="0"/>
        </a:xfrm>
      </p:grpSpPr>
      <p:grpSp>
        <p:nvGrpSpPr>
          <p:cNvPr id="88" name="Google Shape;88;p4"/>
          <p:cNvGrpSpPr/>
          <p:nvPr/>
        </p:nvGrpSpPr>
        <p:grpSpPr>
          <a:xfrm>
            <a:off x="0" y="0"/>
            <a:ext cx="9144000" cy="5144007"/>
            <a:chOff x="0" y="0"/>
            <a:chExt cx="9144000" cy="5144007"/>
          </a:xfrm>
        </p:grpSpPr>
        <p:sp>
          <p:nvSpPr>
            <p:cNvPr id="89" name="Google Shape;89;p4"/>
            <p:cNvSpPr/>
            <p:nvPr/>
          </p:nvSpPr>
          <p:spPr>
            <a:xfrm>
              <a:off x="0" y="4917947"/>
              <a:ext cx="9144000" cy="226060"/>
            </a:xfrm>
            <a:custGeom>
              <a:avLst/>
              <a:gdLst/>
              <a:ahLst/>
              <a:cxnLst/>
              <a:rect l="l" t="t" r="r" b="b"/>
              <a:pathLst>
                <a:path w="9144000" h="226060" extrusionOk="0">
                  <a:moveTo>
                    <a:pt x="9144000" y="0"/>
                  </a:moveTo>
                  <a:lnTo>
                    <a:pt x="0" y="0"/>
                  </a:lnTo>
                  <a:lnTo>
                    <a:pt x="0" y="225551"/>
                  </a:lnTo>
                  <a:lnTo>
                    <a:pt x="9144000" y="225551"/>
                  </a:lnTo>
                  <a:lnTo>
                    <a:pt x="9144000" y="0"/>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0" name="Google Shape;90;p4"/>
            <p:cNvSpPr/>
            <p:nvPr/>
          </p:nvSpPr>
          <p:spPr>
            <a:xfrm>
              <a:off x="0" y="4917947"/>
              <a:ext cx="9144000" cy="226060"/>
            </a:xfrm>
            <a:custGeom>
              <a:avLst/>
              <a:gdLst/>
              <a:ahLst/>
              <a:cxnLst/>
              <a:rect l="l" t="t" r="r" b="b"/>
              <a:pathLst>
                <a:path w="9144000" h="226060" extrusionOk="0">
                  <a:moveTo>
                    <a:pt x="0" y="0"/>
                  </a:moveTo>
                  <a:lnTo>
                    <a:pt x="9144000" y="0"/>
                  </a:lnTo>
                  <a:lnTo>
                    <a:pt x="9144000" y="225856"/>
                  </a:lnTo>
                  <a:lnTo>
                    <a:pt x="0" y="225856"/>
                  </a:lnTo>
                  <a:lnTo>
                    <a:pt x="0" y="0"/>
                  </a:lnTo>
                  <a:close/>
                </a:path>
              </a:pathLst>
            </a:custGeom>
            <a:noFill/>
            <a:ln w="952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91" name="Google Shape;91;p4"/>
            <p:cNvPicPr preferRelativeResize="0"/>
            <p:nvPr/>
          </p:nvPicPr>
          <p:blipFill rotWithShape="1">
            <a:blip r:embed="rId3">
              <a:alphaModFix/>
            </a:blip>
            <a:srcRect/>
            <a:stretch/>
          </p:blipFill>
          <p:spPr>
            <a:xfrm>
              <a:off x="8410957" y="0"/>
              <a:ext cx="733042" cy="5143499"/>
            </a:xfrm>
            <a:prstGeom prst="rect">
              <a:avLst/>
            </a:prstGeom>
            <a:noFill/>
            <a:ln>
              <a:noFill/>
            </a:ln>
          </p:spPr>
        </p:pic>
        <p:pic>
          <p:nvPicPr>
            <p:cNvPr id="92" name="Google Shape;92;p4"/>
            <p:cNvPicPr preferRelativeResize="0"/>
            <p:nvPr/>
          </p:nvPicPr>
          <p:blipFill rotWithShape="1">
            <a:blip r:embed="rId4">
              <a:alphaModFix/>
            </a:blip>
            <a:srcRect/>
            <a:stretch/>
          </p:blipFill>
          <p:spPr>
            <a:xfrm>
              <a:off x="451866" y="302514"/>
              <a:ext cx="624839" cy="435863"/>
            </a:xfrm>
            <a:prstGeom prst="rect">
              <a:avLst/>
            </a:prstGeom>
            <a:noFill/>
            <a:ln>
              <a:noFill/>
            </a:ln>
          </p:spPr>
        </p:pic>
        <p:pic>
          <p:nvPicPr>
            <p:cNvPr id="93" name="Google Shape;93;p4"/>
            <p:cNvPicPr preferRelativeResize="0"/>
            <p:nvPr/>
          </p:nvPicPr>
          <p:blipFill rotWithShape="1">
            <a:blip r:embed="rId5">
              <a:alphaModFix/>
            </a:blip>
            <a:srcRect/>
            <a:stretch/>
          </p:blipFill>
          <p:spPr>
            <a:xfrm>
              <a:off x="492251" y="4286250"/>
              <a:ext cx="550925" cy="557021"/>
            </a:xfrm>
            <a:prstGeom prst="rect">
              <a:avLst/>
            </a:prstGeom>
            <a:noFill/>
            <a:ln>
              <a:noFill/>
            </a:ln>
          </p:spPr>
        </p:pic>
      </p:grpSp>
      <p:sp>
        <p:nvSpPr>
          <p:cNvPr id="94" name="Google Shape;94;p4"/>
          <p:cNvSpPr txBox="1">
            <a:spLocks noGrp="1"/>
          </p:cNvSpPr>
          <p:nvPr>
            <p:ph type="title"/>
          </p:nvPr>
        </p:nvSpPr>
        <p:spPr>
          <a:xfrm>
            <a:off x="2869097" y="271920"/>
            <a:ext cx="3190576" cy="452755"/>
          </a:xfrm>
          <a:prstGeom prst="rect">
            <a:avLst/>
          </a:prstGeom>
          <a:noFill/>
          <a:ln>
            <a:noFill/>
          </a:ln>
        </p:spPr>
        <p:txBody>
          <a:bodyPr spcFirstLastPara="1" wrap="square" lIns="0" tIns="12700" rIns="0" bIns="0" anchor="t" anchorCtr="0">
            <a:spAutoFit/>
          </a:bodyPr>
          <a:lstStyle/>
          <a:p>
            <a:pPr marL="31115" lvl="0" indent="0" algn="l" rtl="0">
              <a:lnSpc>
                <a:spcPct val="100000"/>
              </a:lnSpc>
              <a:spcBef>
                <a:spcPts val="0"/>
              </a:spcBef>
              <a:spcAft>
                <a:spcPts val="0"/>
              </a:spcAft>
              <a:buNone/>
            </a:pPr>
            <a:r>
              <a:rPr lang="en-IN" dirty="0"/>
              <a:t>Project Description</a:t>
            </a:r>
            <a:endParaRPr dirty="0"/>
          </a:p>
        </p:txBody>
      </p:sp>
      <p:sp>
        <p:nvSpPr>
          <p:cNvPr id="95" name="Google Shape;95;p4"/>
          <p:cNvSpPr txBox="1"/>
          <p:nvPr/>
        </p:nvSpPr>
        <p:spPr>
          <a:xfrm>
            <a:off x="448048" y="949015"/>
            <a:ext cx="7642225" cy="2954655"/>
          </a:xfrm>
          <a:prstGeom prst="rect">
            <a:avLst/>
          </a:prstGeom>
          <a:noFill/>
          <a:ln>
            <a:noFill/>
          </a:ln>
        </p:spPr>
        <p:txBody>
          <a:bodyPr spcFirstLastPara="1" wrap="square" lIns="0" tIns="12700" rIns="0" bIns="0" anchor="t" anchorCtr="0">
            <a:spAutoFit/>
          </a:bodyPr>
          <a:lstStyle/>
          <a:p>
            <a:pPr marL="12700" marR="120014" lvl="0" indent="0" algn="just" rtl="0">
              <a:lnSpc>
                <a:spcPct val="100000"/>
              </a:lnSpc>
              <a:spcBef>
                <a:spcPts val="0"/>
              </a:spcBef>
              <a:spcAft>
                <a:spcPts val="0"/>
              </a:spcAft>
              <a:buNone/>
            </a:pPr>
            <a:r>
              <a:rPr lang="en-IN" sz="1600" b="1">
                <a:solidFill>
                  <a:srgbClr val="930000"/>
                </a:solidFill>
                <a:latin typeface="Times New Roman"/>
                <a:ea typeface="Times New Roman"/>
                <a:cs typeface="Times New Roman"/>
                <a:sym typeface="Times New Roman"/>
              </a:rPr>
              <a:t>Objective: </a:t>
            </a:r>
            <a:r>
              <a:rPr lang="en-IN" sz="1200" b="1">
                <a:solidFill>
                  <a:schemeClr val="dk1"/>
                </a:solidFill>
                <a:latin typeface="Times New Roman"/>
                <a:ea typeface="Times New Roman"/>
                <a:cs typeface="Times New Roman"/>
                <a:sym typeface="Times New Roman"/>
              </a:rPr>
              <a:t>To bridge the communication gap between individuals who use sign language and those who rely on  spoken language by accurately recognizing sign language or signs and then translating them into spoken  language, we aim to facilitate effective means of communication.</a:t>
            </a:r>
            <a:endParaRPr sz="1200">
              <a:solidFill>
                <a:schemeClr val="dk1"/>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None/>
            </a:pPr>
            <a:endParaRPr sz="1300">
              <a:solidFill>
                <a:schemeClr val="dk1"/>
              </a:solidFill>
              <a:latin typeface="Times New Roman"/>
              <a:ea typeface="Times New Roman"/>
              <a:cs typeface="Times New Roman"/>
              <a:sym typeface="Times New Roman"/>
            </a:endParaRPr>
          </a:p>
          <a:p>
            <a:pPr marL="16510" marR="61594" lvl="0" indent="0" algn="just" rtl="0">
              <a:lnSpc>
                <a:spcPct val="100299"/>
              </a:lnSpc>
              <a:spcBef>
                <a:spcPts val="1145"/>
              </a:spcBef>
              <a:spcAft>
                <a:spcPts val="0"/>
              </a:spcAft>
              <a:buNone/>
            </a:pPr>
            <a:r>
              <a:rPr lang="en-IN" sz="1600" b="1">
                <a:solidFill>
                  <a:srgbClr val="930000"/>
                </a:solidFill>
                <a:latin typeface="Times New Roman"/>
                <a:ea typeface="Times New Roman"/>
                <a:cs typeface="Times New Roman"/>
                <a:sym typeface="Times New Roman"/>
              </a:rPr>
              <a:t>Scope</a:t>
            </a:r>
            <a:r>
              <a:rPr lang="en-IN" sz="1800" b="1">
                <a:solidFill>
                  <a:srgbClr val="930000"/>
                </a:solidFill>
                <a:latin typeface="Times New Roman"/>
                <a:ea typeface="Times New Roman"/>
                <a:cs typeface="Times New Roman"/>
                <a:sym typeface="Times New Roman"/>
              </a:rPr>
              <a:t>: </a:t>
            </a:r>
            <a:r>
              <a:rPr lang="en-IN" sz="1200" b="1">
                <a:solidFill>
                  <a:schemeClr val="dk1"/>
                </a:solidFill>
                <a:latin typeface="Times New Roman"/>
                <a:ea typeface="Times New Roman"/>
                <a:cs typeface="Times New Roman"/>
                <a:sym typeface="Times New Roman"/>
              </a:rPr>
              <a:t>The scope of the discussed project encompasses the practical implementation of sign language recognition  and interpretation to speech using an Dynamic Time Warping and MediaPipe. The project  aims to create a system that can accurately recognize and interpret sign language signs in real-time and convert  them into spoken language.</a:t>
            </a:r>
            <a:endParaRPr sz="1200">
              <a:solidFill>
                <a:schemeClr val="dk1"/>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None/>
            </a:pPr>
            <a:endParaRPr sz="1300">
              <a:solidFill>
                <a:schemeClr val="dk1"/>
              </a:solidFill>
              <a:latin typeface="Times New Roman"/>
              <a:ea typeface="Times New Roman"/>
              <a:cs typeface="Times New Roman"/>
              <a:sym typeface="Times New Roman"/>
            </a:endParaRPr>
          </a:p>
          <a:p>
            <a:pPr marL="16510" marR="5080" lvl="0" indent="0" algn="just" rtl="0">
              <a:lnSpc>
                <a:spcPct val="100200"/>
              </a:lnSpc>
              <a:spcBef>
                <a:spcPts val="1165"/>
              </a:spcBef>
              <a:spcAft>
                <a:spcPts val="0"/>
              </a:spcAft>
              <a:buNone/>
            </a:pPr>
            <a:r>
              <a:rPr lang="en-IN" sz="1600" b="1">
                <a:solidFill>
                  <a:srgbClr val="930000"/>
                </a:solidFill>
                <a:latin typeface="Times New Roman"/>
                <a:ea typeface="Times New Roman"/>
                <a:cs typeface="Times New Roman"/>
                <a:sym typeface="Times New Roman"/>
              </a:rPr>
              <a:t>Benefits: </a:t>
            </a:r>
            <a:r>
              <a:rPr lang="en-IN" sz="1200" b="1">
                <a:solidFill>
                  <a:schemeClr val="dk1"/>
                </a:solidFill>
                <a:latin typeface="Times New Roman"/>
                <a:ea typeface="Times New Roman"/>
                <a:cs typeface="Times New Roman"/>
                <a:sym typeface="Times New Roman"/>
              </a:rPr>
              <a:t>For those who have hearing loss, sign language is an essential form of communication that enables them to express their thoughts, ideas, and feelings. Also, effective communication between the deaf and normal communities could be hindered by the linguistic barrier between spoken language and sign language.  Thus, innovative approaches that take advantage of recent developments in machine learning and computer vision are needed to close this gap.</a:t>
            </a:r>
            <a:endParaRPr sz="1200">
              <a:solidFill>
                <a:schemeClr val="dk1"/>
              </a:solidFill>
              <a:latin typeface="Times New Roman"/>
              <a:ea typeface="Times New Roman"/>
              <a:cs typeface="Times New Roman"/>
              <a:sym typeface="Times New Roman"/>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Shape 99"/>
        <p:cNvGrpSpPr/>
        <p:nvPr/>
      </p:nvGrpSpPr>
      <p:grpSpPr>
        <a:xfrm>
          <a:off x="0" y="0"/>
          <a:ext cx="0" cy="0"/>
          <a:chOff x="0" y="0"/>
          <a:chExt cx="0" cy="0"/>
        </a:xfrm>
      </p:grpSpPr>
      <p:sp>
        <p:nvSpPr>
          <p:cNvPr id="100" name="Google Shape;100;p5"/>
          <p:cNvSpPr txBox="1">
            <a:spLocks noGrp="1"/>
          </p:cNvSpPr>
          <p:nvPr>
            <p:ph type="title"/>
          </p:nvPr>
        </p:nvSpPr>
        <p:spPr>
          <a:xfrm>
            <a:off x="3898177" y="290187"/>
            <a:ext cx="1343660" cy="452755"/>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IN"/>
              <a:t>Abstract</a:t>
            </a:r>
            <a:endParaRPr/>
          </a:p>
        </p:txBody>
      </p:sp>
      <p:pic>
        <p:nvPicPr>
          <p:cNvPr id="101" name="Google Shape;101;p5"/>
          <p:cNvPicPr preferRelativeResize="0"/>
          <p:nvPr/>
        </p:nvPicPr>
        <p:blipFill rotWithShape="1">
          <a:blip r:embed="rId3">
            <a:alphaModFix/>
          </a:blip>
          <a:srcRect/>
          <a:stretch/>
        </p:blipFill>
        <p:spPr>
          <a:xfrm>
            <a:off x="6534911" y="0"/>
            <a:ext cx="2609087" cy="2516885"/>
          </a:xfrm>
          <a:prstGeom prst="rect">
            <a:avLst/>
          </a:prstGeom>
          <a:noFill/>
          <a:ln>
            <a:noFill/>
          </a:ln>
        </p:spPr>
      </p:pic>
      <p:pic>
        <p:nvPicPr>
          <p:cNvPr id="102" name="Google Shape;102;p5"/>
          <p:cNvPicPr preferRelativeResize="0"/>
          <p:nvPr/>
        </p:nvPicPr>
        <p:blipFill rotWithShape="1">
          <a:blip r:embed="rId4">
            <a:alphaModFix/>
          </a:blip>
          <a:srcRect/>
          <a:stretch/>
        </p:blipFill>
        <p:spPr>
          <a:xfrm>
            <a:off x="451866" y="302514"/>
            <a:ext cx="624839" cy="435863"/>
          </a:xfrm>
          <a:prstGeom prst="rect">
            <a:avLst/>
          </a:prstGeom>
          <a:noFill/>
          <a:ln>
            <a:noFill/>
          </a:ln>
        </p:spPr>
      </p:pic>
      <p:grpSp>
        <p:nvGrpSpPr>
          <p:cNvPr id="103" name="Google Shape;103;p5"/>
          <p:cNvGrpSpPr/>
          <p:nvPr/>
        </p:nvGrpSpPr>
        <p:grpSpPr>
          <a:xfrm>
            <a:off x="0" y="4917947"/>
            <a:ext cx="9144000" cy="226060"/>
            <a:chOff x="0" y="4917947"/>
            <a:chExt cx="9144000" cy="226060"/>
          </a:xfrm>
        </p:grpSpPr>
        <p:sp>
          <p:nvSpPr>
            <p:cNvPr id="104" name="Google Shape;104;p5"/>
            <p:cNvSpPr/>
            <p:nvPr/>
          </p:nvSpPr>
          <p:spPr>
            <a:xfrm>
              <a:off x="0" y="4917947"/>
              <a:ext cx="9144000" cy="226060"/>
            </a:xfrm>
            <a:custGeom>
              <a:avLst/>
              <a:gdLst/>
              <a:ahLst/>
              <a:cxnLst/>
              <a:rect l="l" t="t" r="r" b="b"/>
              <a:pathLst>
                <a:path w="9144000" h="226060" extrusionOk="0">
                  <a:moveTo>
                    <a:pt x="9144000" y="0"/>
                  </a:moveTo>
                  <a:lnTo>
                    <a:pt x="0" y="0"/>
                  </a:lnTo>
                  <a:lnTo>
                    <a:pt x="0" y="225551"/>
                  </a:lnTo>
                  <a:lnTo>
                    <a:pt x="9144000" y="225551"/>
                  </a:lnTo>
                  <a:lnTo>
                    <a:pt x="9144000" y="0"/>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5" name="Google Shape;105;p5"/>
            <p:cNvSpPr/>
            <p:nvPr/>
          </p:nvSpPr>
          <p:spPr>
            <a:xfrm>
              <a:off x="0" y="4917947"/>
              <a:ext cx="9144000" cy="226060"/>
            </a:xfrm>
            <a:custGeom>
              <a:avLst/>
              <a:gdLst/>
              <a:ahLst/>
              <a:cxnLst/>
              <a:rect l="l" t="t" r="r" b="b"/>
              <a:pathLst>
                <a:path w="9144000" h="226060" extrusionOk="0">
                  <a:moveTo>
                    <a:pt x="0" y="0"/>
                  </a:moveTo>
                  <a:lnTo>
                    <a:pt x="9144000" y="0"/>
                  </a:lnTo>
                  <a:lnTo>
                    <a:pt x="9144000" y="225856"/>
                  </a:lnTo>
                  <a:lnTo>
                    <a:pt x="0" y="225856"/>
                  </a:lnTo>
                  <a:lnTo>
                    <a:pt x="0" y="0"/>
                  </a:lnTo>
                  <a:close/>
                </a:path>
              </a:pathLst>
            </a:custGeom>
            <a:noFill/>
            <a:ln w="952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pic>
        <p:nvPicPr>
          <p:cNvPr id="106" name="Google Shape;106;p5"/>
          <p:cNvPicPr preferRelativeResize="0"/>
          <p:nvPr/>
        </p:nvPicPr>
        <p:blipFill rotWithShape="1">
          <a:blip r:embed="rId5">
            <a:alphaModFix/>
          </a:blip>
          <a:srcRect/>
          <a:stretch/>
        </p:blipFill>
        <p:spPr>
          <a:xfrm>
            <a:off x="492251" y="4286250"/>
            <a:ext cx="550925" cy="557021"/>
          </a:xfrm>
          <a:prstGeom prst="rect">
            <a:avLst/>
          </a:prstGeom>
          <a:noFill/>
          <a:ln>
            <a:noFill/>
          </a:ln>
        </p:spPr>
      </p:pic>
      <p:sp>
        <p:nvSpPr>
          <p:cNvPr id="107" name="Google Shape;107;p5"/>
          <p:cNvSpPr txBox="1">
            <a:spLocks noGrp="1"/>
          </p:cNvSpPr>
          <p:nvPr>
            <p:ph type="body" idx="1"/>
          </p:nvPr>
        </p:nvSpPr>
        <p:spPr>
          <a:xfrm>
            <a:off x="688339" y="998474"/>
            <a:ext cx="7767320" cy="2597506"/>
          </a:xfrm>
          <a:prstGeom prst="rect">
            <a:avLst/>
          </a:prstGeom>
          <a:noFill/>
          <a:ln>
            <a:noFill/>
          </a:ln>
        </p:spPr>
        <p:txBody>
          <a:bodyPr spcFirstLastPara="1" wrap="square" lIns="0" tIns="12050" rIns="0" bIns="0" anchor="t" anchorCtr="0">
            <a:spAutoFit/>
          </a:bodyPr>
          <a:lstStyle/>
          <a:p>
            <a:pPr marL="12700" marR="5080" lvl="0" indent="0" algn="just" rtl="0">
              <a:lnSpc>
                <a:spcPct val="100000"/>
              </a:lnSpc>
              <a:spcBef>
                <a:spcPts val="0"/>
              </a:spcBef>
              <a:spcAft>
                <a:spcPts val="0"/>
              </a:spcAft>
              <a:buNone/>
            </a:pPr>
            <a:r>
              <a:rPr lang="en-IN"/>
              <a:t>This study presents a practical implementation of sign language recognition and interpretation to  speech, using the MediaPipe framework and Dynamic Time Warping (DTW) algorithm. MediaPipe offers real-time hand tracking and sign recognition capabilities, while DTW is a powerful method for recognizing and matching sign language. During runtime, the algorithm matches the user's signed gestures with these reference templates, allowing for the interpretation of sign language phrases and sentences. By integrating MediaPipe, the system enhances the precision of  sign tracking, allowing for real-time analysis and interpretation. Accurate recognition of signs and their translation into  spoken language facilitate effective communication and foster understanding between the deaf and  hearing communities. Inclusivity and accessibility are paramount in this project, as we aim to  empower individuals with hearing impairments through technology. By breaking down  communication barriers, we strive to promote a more inclusive society. This practical implementation  highlights the potential of machine learning and computer vision in revolutionizing sign language  interpretation.</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Shape 111"/>
        <p:cNvGrpSpPr/>
        <p:nvPr/>
      </p:nvGrpSpPr>
      <p:grpSpPr>
        <a:xfrm>
          <a:off x="0" y="0"/>
          <a:ext cx="0" cy="0"/>
          <a:chOff x="0" y="0"/>
          <a:chExt cx="0" cy="0"/>
        </a:xfrm>
      </p:grpSpPr>
      <p:sp>
        <p:nvSpPr>
          <p:cNvPr id="112" name="Google Shape;112;p6"/>
          <p:cNvSpPr txBox="1">
            <a:spLocks noGrp="1"/>
          </p:cNvSpPr>
          <p:nvPr>
            <p:ph type="title"/>
          </p:nvPr>
        </p:nvSpPr>
        <p:spPr>
          <a:xfrm>
            <a:off x="1417984" y="343231"/>
            <a:ext cx="5421958" cy="330200"/>
          </a:xfrm>
          <a:prstGeom prst="rect">
            <a:avLst/>
          </a:prstGeom>
          <a:noFill/>
          <a:ln>
            <a:noFill/>
          </a:ln>
        </p:spPr>
        <p:txBody>
          <a:bodyPr spcFirstLastPara="1" wrap="square" lIns="0" tIns="12050" rIns="0" bIns="0" anchor="t" anchorCtr="0">
            <a:spAutoFit/>
          </a:bodyPr>
          <a:lstStyle/>
          <a:p>
            <a:pPr marL="12700" lvl="0" indent="0" algn="l" rtl="0">
              <a:lnSpc>
                <a:spcPct val="100000"/>
              </a:lnSpc>
              <a:spcBef>
                <a:spcPts val="0"/>
              </a:spcBef>
              <a:spcAft>
                <a:spcPts val="0"/>
              </a:spcAft>
              <a:buNone/>
            </a:pPr>
            <a:r>
              <a:rPr lang="en-IN" sz="2000" b="0" dirty="0">
                <a:latin typeface="Arial"/>
                <a:ea typeface="Arial"/>
                <a:cs typeface="Arial"/>
                <a:sym typeface="Arial"/>
              </a:rPr>
              <a:t>Literature Survey (Survey of existing products)</a:t>
            </a:r>
            <a:endParaRPr sz="2000" dirty="0">
              <a:latin typeface="Arial"/>
              <a:ea typeface="Arial"/>
              <a:cs typeface="Arial"/>
              <a:sym typeface="Arial"/>
            </a:endParaRPr>
          </a:p>
        </p:txBody>
      </p:sp>
      <p:pic>
        <p:nvPicPr>
          <p:cNvPr id="113" name="Google Shape;113;p6"/>
          <p:cNvPicPr preferRelativeResize="0"/>
          <p:nvPr/>
        </p:nvPicPr>
        <p:blipFill rotWithShape="1">
          <a:blip r:embed="rId3">
            <a:alphaModFix/>
          </a:blip>
          <a:srcRect/>
          <a:stretch/>
        </p:blipFill>
        <p:spPr>
          <a:xfrm>
            <a:off x="6534911" y="0"/>
            <a:ext cx="2609087" cy="2516885"/>
          </a:xfrm>
          <a:prstGeom prst="rect">
            <a:avLst/>
          </a:prstGeom>
          <a:noFill/>
          <a:ln>
            <a:noFill/>
          </a:ln>
        </p:spPr>
      </p:pic>
      <p:pic>
        <p:nvPicPr>
          <p:cNvPr id="114" name="Google Shape;114;p6"/>
          <p:cNvPicPr preferRelativeResize="0"/>
          <p:nvPr/>
        </p:nvPicPr>
        <p:blipFill rotWithShape="1">
          <a:blip r:embed="rId4">
            <a:alphaModFix/>
          </a:blip>
          <a:srcRect/>
          <a:stretch/>
        </p:blipFill>
        <p:spPr>
          <a:xfrm>
            <a:off x="451866" y="302514"/>
            <a:ext cx="624839" cy="435863"/>
          </a:xfrm>
          <a:prstGeom prst="rect">
            <a:avLst/>
          </a:prstGeom>
          <a:noFill/>
          <a:ln>
            <a:noFill/>
          </a:ln>
        </p:spPr>
      </p:pic>
      <p:grpSp>
        <p:nvGrpSpPr>
          <p:cNvPr id="115" name="Google Shape;115;p6"/>
          <p:cNvGrpSpPr/>
          <p:nvPr/>
        </p:nvGrpSpPr>
        <p:grpSpPr>
          <a:xfrm>
            <a:off x="0" y="4917947"/>
            <a:ext cx="9144000" cy="226060"/>
            <a:chOff x="0" y="4917947"/>
            <a:chExt cx="9144000" cy="226060"/>
          </a:xfrm>
        </p:grpSpPr>
        <p:sp>
          <p:nvSpPr>
            <p:cNvPr id="116" name="Google Shape;116;p6"/>
            <p:cNvSpPr/>
            <p:nvPr/>
          </p:nvSpPr>
          <p:spPr>
            <a:xfrm>
              <a:off x="0" y="4917947"/>
              <a:ext cx="9144000" cy="226060"/>
            </a:xfrm>
            <a:custGeom>
              <a:avLst/>
              <a:gdLst/>
              <a:ahLst/>
              <a:cxnLst/>
              <a:rect l="l" t="t" r="r" b="b"/>
              <a:pathLst>
                <a:path w="9144000" h="226060" extrusionOk="0">
                  <a:moveTo>
                    <a:pt x="9144000" y="0"/>
                  </a:moveTo>
                  <a:lnTo>
                    <a:pt x="0" y="0"/>
                  </a:lnTo>
                  <a:lnTo>
                    <a:pt x="0" y="225551"/>
                  </a:lnTo>
                  <a:lnTo>
                    <a:pt x="9144000" y="225551"/>
                  </a:lnTo>
                  <a:lnTo>
                    <a:pt x="9144000" y="0"/>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7" name="Google Shape;117;p6"/>
            <p:cNvSpPr/>
            <p:nvPr/>
          </p:nvSpPr>
          <p:spPr>
            <a:xfrm>
              <a:off x="0" y="4917947"/>
              <a:ext cx="9144000" cy="226060"/>
            </a:xfrm>
            <a:custGeom>
              <a:avLst/>
              <a:gdLst/>
              <a:ahLst/>
              <a:cxnLst/>
              <a:rect l="l" t="t" r="r" b="b"/>
              <a:pathLst>
                <a:path w="9144000" h="226060" extrusionOk="0">
                  <a:moveTo>
                    <a:pt x="0" y="0"/>
                  </a:moveTo>
                  <a:lnTo>
                    <a:pt x="9144000" y="0"/>
                  </a:lnTo>
                  <a:lnTo>
                    <a:pt x="9144000" y="225856"/>
                  </a:lnTo>
                  <a:lnTo>
                    <a:pt x="0" y="225856"/>
                  </a:lnTo>
                  <a:lnTo>
                    <a:pt x="0" y="0"/>
                  </a:lnTo>
                  <a:close/>
                </a:path>
              </a:pathLst>
            </a:custGeom>
            <a:noFill/>
            <a:ln w="952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pic>
        <p:nvPicPr>
          <p:cNvPr id="118" name="Google Shape;118;p6"/>
          <p:cNvPicPr preferRelativeResize="0"/>
          <p:nvPr/>
        </p:nvPicPr>
        <p:blipFill rotWithShape="1">
          <a:blip r:embed="rId5">
            <a:alphaModFix/>
          </a:blip>
          <a:srcRect/>
          <a:stretch/>
        </p:blipFill>
        <p:spPr>
          <a:xfrm>
            <a:off x="492251" y="4286250"/>
            <a:ext cx="550925" cy="557021"/>
          </a:xfrm>
          <a:prstGeom prst="rect">
            <a:avLst/>
          </a:prstGeom>
          <a:noFill/>
          <a:ln>
            <a:noFill/>
          </a:ln>
        </p:spPr>
      </p:pic>
      <p:graphicFrame>
        <p:nvGraphicFramePr>
          <p:cNvPr id="119" name="Google Shape;119;p6"/>
          <p:cNvGraphicFramePr/>
          <p:nvPr/>
        </p:nvGraphicFramePr>
        <p:xfrm>
          <a:off x="914400" y="813052"/>
          <a:ext cx="7062425" cy="3473200"/>
        </p:xfrm>
        <a:graphic>
          <a:graphicData uri="http://schemas.openxmlformats.org/drawingml/2006/table">
            <a:tbl>
              <a:tblPr firstRow="1" firstCol="1" bandRow="1">
                <a:noFill/>
                <a:tableStyleId>{C38DA4D5-88AA-4F19-B68D-10750A75B97D}</a:tableStyleId>
              </a:tblPr>
              <a:tblGrid>
                <a:gridCol w="379600">
                  <a:extLst>
                    <a:ext uri="{9D8B030D-6E8A-4147-A177-3AD203B41FA5}">
                      <a16:colId xmlns:a16="http://schemas.microsoft.com/office/drawing/2014/main" val="20000"/>
                    </a:ext>
                  </a:extLst>
                </a:gridCol>
                <a:gridCol w="1425025">
                  <a:extLst>
                    <a:ext uri="{9D8B030D-6E8A-4147-A177-3AD203B41FA5}">
                      <a16:colId xmlns:a16="http://schemas.microsoft.com/office/drawing/2014/main" val="20001"/>
                    </a:ext>
                  </a:extLst>
                </a:gridCol>
                <a:gridCol w="1155150">
                  <a:extLst>
                    <a:ext uri="{9D8B030D-6E8A-4147-A177-3AD203B41FA5}">
                      <a16:colId xmlns:a16="http://schemas.microsoft.com/office/drawing/2014/main" val="20002"/>
                    </a:ext>
                  </a:extLst>
                </a:gridCol>
                <a:gridCol w="443800">
                  <a:extLst>
                    <a:ext uri="{9D8B030D-6E8A-4147-A177-3AD203B41FA5}">
                      <a16:colId xmlns:a16="http://schemas.microsoft.com/office/drawing/2014/main" val="20003"/>
                    </a:ext>
                  </a:extLst>
                </a:gridCol>
                <a:gridCol w="2139100">
                  <a:extLst>
                    <a:ext uri="{9D8B030D-6E8A-4147-A177-3AD203B41FA5}">
                      <a16:colId xmlns:a16="http://schemas.microsoft.com/office/drawing/2014/main" val="20004"/>
                    </a:ext>
                  </a:extLst>
                </a:gridCol>
                <a:gridCol w="1519750">
                  <a:extLst>
                    <a:ext uri="{9D8B030D-6E8A-4147-A177-3AD203B41FA5}">
                      <a16:colId xmlns:a16="http://schemas.microsoft.com/office/drawing/2014/main" val="20005"/>
                    </a:ext>
                  </a:extLst>
                </a:gridCol>
              </a:tblGrid>
              <a:tr h="171350">
                <a:tc>
                  <a:txBody>
                    <a:bodyPr/>
                    <a:lstStyle/>
                    <a:p>
                      <a:pPr marL="0" marR="0" lvl="0" indent="0" algn="just" rtl="0">
                        <a:lnSpc>
                          <a:spcPct val="100000"/>
                        </a:lnSpc>
                        <a:spcBef>
                          <a:spcPts val="0"/>
                        </a:spcBef>
                        <a:spcAft>
                          <a:spcPts val="0"/>
                        </a:spcAft>
                        <a:buNone/>
                      </a:pPr>
                      <a:r>
                        <a:rPr lang="en-IN" sz="1050" b="1" u="none" strike="noStrike" cap="none">
                          <a:solidFill>
                            <a:schemeClr val="dk1"/>
                          </a:solidFill>
                          <a:latin typeface="Times New Roman"/>
                          <a:ea typeface="Times New Roman"/>
                          <a:cs typeface="Times New Roman"/>
                          <a:sym typeface="Times New Roman"/>
                        </a:rPr>
                        <a:t>S. N</a:t>
                      </a:r>
                      <a:endParaRPr sz="1050" b="1" u="none" strike="noStrike" cap="none">
                        <a:solidFill>
                          <a:schemeClr val="dk1"/>
                        </a:solidFill>
                        <a:latin typeface="Times New Roman"/>
                        <a:ea typeface="Times New Roman"/>
                        <a:cs typeface="Times New Roman"/>
                        <a:sym typeface="Times New Roman"/>
                      </a:endParaRPr>
                    </a:p>
                  </a:txBody>
                  <a:tcPr marL="68575" marR="68575" marT="0" marB="0"/>
                </a:tc>
                <a:tc>
                  <a:txBody>
                    <a:bodyPr/>
                    <a:lstStyle/>
                    <a:p>
                      <a:pPr marL="0" marR="0" lvl="0" indent="0" algn="just" rtl="0">
                        <a:lnSpc>
                          <a:spcPct val="100000"/>
                        </a:lnSpc>
                        <a:spcBef>
                          <a:spcPts val="0"/>
                        </a:spcBef>
                        <a:spcAft>
                          <a:spcPts val="0"/>
                        </a:spcAft>
                        <a:buNone/>
                      </a:pPr>
                      <a:r>
                        <a:rPr lang="en-IN" sz="1050" b="1" u="none" strike="noStrike" cap="none">
                          <a:solidFill>
                            <a:schemeClr val="dk1"/>
                          </a:solidFill>
                          <a:latin typeface="Times New Roman"/>
                          <a:ea typeface="Times New Roman"/>
                          <a:cs typeface="Times New Roman"/>
                          <a:sym typeface="Times New Roman"/>
                        </a:rPr>
                        <a:t>Title and Author</a:t>
                      </a:r>
                      <a:endParaRPr sz="1050" b="1" u="none" strike="noStrike" cap="none">
                        <a:solidFill>
                          <a:schemeClr val="dk1"/>
                        </a:solidFill>
                        <a:latin typeface="Times New Roman"/>
                        <a:ea typeface="Times New Roman"/>
                        <a:cs typeface="Times New Roman"/>
                        <a:sym typeface="Times New Roman"/>
                      </a:endParaRPr>
                    </a:p>
                  </a:txBody>
                  <a:tcPr marL="68575" marR="68575" marT="0" marB="0"/>
                </a:tc>
                <a:tc>
                  <a:txBody>
                    <a:bodyPr/>
                    <a:lstStyle/>
                    <a:p>
                      <a:pPr marL="0" marR="0" lvl="0" indent="0" algn="just" rtl="0">
                        <a:lnSpc>
                          <a:spcPct val="100000"/>
                        </a:lnSpc>
                        <a:spcBef>
                          <a:spcPts val="0"/>
                        </a:spcBef>
                        <a:spcAft>
                          <a:spcPts val="0"/>
                        </a:spcAft>
                        <a:buNone/>
                      </a:pPr>
                      <a:r>
                        <a:rPr lang="en-IN" sz="1050" b="1" u="none" strike="noStrike" cap="none">
                          <a:solidFill>
                            <a:schemeClr val="dk1"/>
                          </a:solidFill>
                          <a:latin typeface="Times New Roman"/>
                          <a:ea typeface="Times New Roman"/>
                          <a:cs typeface="Times New Roman"/>
                          <a:sym typeface="Times New Roman"/>
                        </a:rPr>
                        <a:t>Published in</a:t>
                      </a:r>
                      <a:endParaRPr sz="1050" b="1" u="none" strike="noStrike" cap="none">
                        <a:solidFill>
                          <a:schemeClr val="dk1"/>
                        </a:solidFill>
                        <a:latin typeface="Times New Roman"/>
                        <a:ea typeface="Times New Roman"/>
                        <a:cs typeface="Times New Roman"/>
                        <a:sym typeface="Times New Roman"/>
                      </a:endParaRPr>
                    </a:p>
                  </a:txBody>
                  <a:tcPr marL="68575" marR="68575" marT="0" marB="0"/>
                </a:tc>
                <a:tc>
                  <a:txBody>
                    <a:bodyPr/>
                    <a:lstStyle/>
                    <a:p>
                      <a:pPr marL="0" marR="0" lvl="0" indent="0" algn="just" rtl="0">
                        <a:lnSpc>
                          <a:spcPct val="100000"/>
                        </a:lnSpc>
                        <a:spcBef>
                          <a:spcPts val="0"/>
                        </a:spcBef>
                        <a:spcAft>
                          <a:spcPts val="0"/>
                        </a:spcAft>
                        <a:buNone/>
                      </a:pPr>
                      <a:r>
                        <a:rPr lang="en-IN" sz="1050" b="1" u="none" strike="noStrike" cap="none">
                          <a:solidFill>
                            <a:schemeClr val="dk1"/>
                          </a:solidFill>
                          <a:latin typeface="Times New Roman"/>
                          <a:ea typeface="Times New Roman"/>
                          <a:cs typeface="Times New Roman"/>
                          <a:sym typeface="Times New Roman"/>
                        </a:rPr>
                        <a:t>Year</a:t>
                      </a:r>
                      <a:endParaRPr sz="1050" b="1" u="none" strike="noStrike" cap="none">
                        <a:solidFill>
                          <a:schemeClr val="dk1"/>
                        </a:solidFill>
                        <a:latin typeface="Times New Roman"/>
                        <a:ea typeface="Times New Roman"/>
                        <a:cs typeface="Times New Roman"/>
                        <a:sym typeface="Times New Roman"/>
                      </a:endParaRPr>
                    </a:p>
                  </a:txBody>
                  <a:tcPr marL="68575" marR="68575" marT="0" marB="0"/>
                </a:tc>
                <a:tc>
                  <a:txBody>
                    <a:bodyPr/>
                    <a:lstStyle/>
                    <a:p>
                      <a:pPr marL="0" marR="0" lvl="0" indent="0" algn="just" rtl="0">
                        <a:lnSpc>
                          <a:spcPct val="100000"/>
                        </a:lnSpc>
                        <a:spcBef>
                          <a:spcPts val="0"/>
                        </a:spcBef>
                        <a:spcAft>
                          <a:spcPts val="0"/>
                        </a:spcAft>
                        <a:buNone/>
                      </a:pPr>
                      <a:r>
                        <a:rPr lang="en-IN" sz="1050" b="1" u="none" strike="noStrike" cap="none">
                          <a:solidFill>
                            <a:schemeClr val="dk1"/>
                          </a:solidFill>
                          <a:latin typeface="Times New Roman"/>
                          <a:ea typeface="Times New Roman"/>
                          <a:cs typeface="Times New Roman"/>
                          <a:sym typeface="Times New Roman"/>
                        </a:rPr>
                        <a:t>Methodology</a:t>
                      </a:r>
                      <a:endParaRPr/>
                    </a:p>
                  </a:txBody>
                  <a:tcPr marL="68575" marR="68575" marT="0" marB="0"/>
                </a:tc>
                <a:tc>
                  <a:txBody>
                    <a:bodyPr/>
                    <a:lstStyle/>
                    <a:p>
                      <a:pPr marL="0" marR="0" lvl="0" indent="0" algn="just" rtl="0">
                        <a:lnSpc>
                          <a:spcPct val="100000"/>
                        </a:lnSpc>
                        <a:spcBef>
                          <a:spcPts val="0"/>
                        </a:spcBef>
                        <a:spcAft>
                          <a:spcPts val="0"/>
                        </a:spcAft>
                        <a:buNone/>
                      </a:pPr>
                      <a:r>
                        <a:rPr lang="en-IN" sz="1050" b="1" u="none" strike="noStrike" cap="none">
                          <a:solidFill>
                            <a:schemeClr val="dk1"/>
                          </a:solidFill>
                          <a:latin typeface="Times New Roman"/>
                          <a:ea typeface="Times New Roman"/>
                          <a:cs typeface="Times New Roman"/>
                          <a:sym typeface="Times New Roman"/>
                        </a:rPr>
                        <a:t>Conclusion</a:t>
                      </a:r>
                      <a:endParaRPr sz="1050" b="1" u="none" strike="noStrike" cap="none">
                        <a:solidFill>
                          <a:schemeClr val="dk1"/>
                        </a:solidFill>
                        <a:latin typeface="Times New Roman"/>
                        <a:ea typeface="Times New Roman"/>
                        <a:cs typeface="Times New Roman"/>
                        <a:sym typeface="Times New Roman"/>
                      </a:endParaRPr>
                    </a:p>
                  </a:txBody>
                  <a:tcPr marL="68575" marR="68575" marT="0" marB="0"/>
                </a:tc>
                <a:extLst>
                  <a:ext uri="{0D108BD9-81ED-4DB2-BD59-A6C34878D82A}">
                    <a16:rowId xmlns:a16="http://schemas.microsoft.com/office/drawing/2014/main" val="10000"/>
                  </a:ext>
                </a:extLst>
              </a:tr>
              <a:tr h="1650925">
                <a:tc>
                  <a:txBody>
                    <a:bodyPr/>
                    <a:lstStyle/>
                    <a:p>
                      <a:pPr marL="0" marR="0" lvl="0" indent="0" algn="just" rtl="0">
                        <a:lnSpc>
                          <a:spcPct val="100000"/>
                        </a:lnSpc>
                        <a:spcBef>
                          <a:spcPts val="0"/>
                        </a:spcBef>
                        <a:spcAft>
                          <a:spcPts val="0"/>
                        </a:spcAft>
                        <a:buNone/>
                      </a:pPr>
                      <a:r>
                        <a:rPr lang="en-IN" sz="1050" u="none" strike="noStrike" cap="none">
                          <a:solidFill>
                            <a:schemeClr val="dk1"/>
                          </a:solidFill>
                          <a:latin typeface="Times New Roman"/>
                          <a:ea typeface="Times New Roman"/>
                          <a:cs typeface="Times New Roman"/>
                          <a:sym typeface="Times New Roman"/>
                        </a:rPr>
                        <a:t>1.</a:t>
                      </a:r>
                      <a:endParaRPr sz="1050" u="none" strike="noStrike" cap="none">
                        <a:solidFill>
                          <a:schemeClr val="dk1"/>
                        </a:solidFill>
                        <a:latin typeface="Times New Roman"/>
                        <a:ea typeface="Times New Roman"/>
                        <a:cs typeface="Times New Roman"/>
                        <a:sym typeface="Times New Roman"/>
                      </a:endParaRPr>
                    </a:p>
                  </a:txBody>
                  <a:tcPr marL="68575" marR="68575" marT="0" marB="0"/>
                </a:tc>
                <a:tc>
                  <a:txBody>
                    <a:bodyPr/>
                    <a:lstStyle/>
                    <a:p>
                      <a:pPr marL="0" marR="0" lvl="0" indent="0" algn="just" rtl="0">
                        <a:lnSpc>
                          <a:spcPct val="100000"/>
                        </a:lnSpc>
                        <a:spcBef>
                          <a:spcPts val="0"/>
                        </a:spcBef>
                        <a:spcAft>
                          <a:spcPts val="0"/>
                        </a:spcAft>
                        <a:buNone/>
                      </a:pPr>
                      <a:r>
                        <a:rPr lang="en-IN" sz="1050" u="none" strike="noStrike" cap="none">
                          <a:solidFill>
                            <a:schemeClr val="dk1"/>
                          </a:solidFill>
                          <a:latin typeface="Times New Roman"/>
                          <a:ea typeface="Times New Roman"/>
                          <a:cs typeface="Times New Roman"/>
                          <a:sym typeface="Times New Roman"/>
                        </a:rPr>
                        <a:t>“Research and Improvement of Chinese Sign Language Detection Algorithm Based on YOLOv5s” by Yifan Zhang, Ling Long, Diwei Shi, Haowen He, and Xiaoyu Liu</a:t>
                      </a:r>
                      <a:endParaRPr sz="1050" u="none" strike="noStrike" cap="none">
                        <a:solidFill>
                          <a:schemeClr val="dk1"/>
                        </a:solidFill>
                        <a:latin typeface="Times New Roman"/>
                        <a:ea typeface="Times New Roman"/>
                        <a:cs typeface="Times New Roman"/>
                        <a:sym typeface="Times New Roman"/>
                      </a:endParaRPr>
                    </a:p>
                  </a:txBody>
                  <a:tcPr marL="68575" marR="68575" marT="0" marB="0"/>
                </a:tc>
                <a:tc>
                  <a:txBody>
                    <a:bodyPr/>
                    <a:lstStyle/>
                    <a:p>
                      <a:pPr marL="0" marR="0" lvl="0" indent="0" algn="just" rtl="0">
                        <a:lnSpc>
                          <a:spcPct val="100000"/>
                        </a:lnSpc>
                        <a:spcBef>
                          <a:spcPts val="0"/>
                        </a:spcBef>
                        <a:spcAft>
                          <a:spcPts val="0"/>
                        </a:spcAft>
                        <a:buNone/>
                      </a:pPr>
                      <a:r>
                        <a:rPr lang="en-IN" sz="1050" u="none" strike="noStrike" cap="none">
                          <a:solidFill>
                            <a:schemeClr val="dk1"/>
                          </a:solidFill>
                          <a:latin typeface="Times New Roman"/>
                          <a:ea typeface="Times New Roman"/>
                          <a:cs typeface="Times New Roman"/>
                          <a:sym typeface="Times New Roman"/>
                        </a:rPr>
                        <a:t>2nd International Conference on Networking, Communications and Information Technology (NetCIT)</a:t>
                      </a:r>
                      <a:endParaRPr sz="1050" u="none" strike="noStrike" cap="none">
                        <a:solidFill>
                          <a:schemeClr val="dk1"/>
                        </a:solidFill>
                        <a:latin typeface="Times New Roman"/>
                        <a:ea typeface="Times New Roman"/>
                        <a:cs typeface="Times New Roman"/>
                        <a:sym typeface="Times New Roman"/>
                      </a:endParaRPr>
                    </a:p>
                  </a:txBody>
                  <a:tcPr marL="68575" marR="68575" marT="0" marB="0"/>
                </a:tc>
                <a:tc>
                  <a:txBody>
                    <a:bodyPr/>
                    <a:lstStyle/>
                    <a:p>
                      <a:pPr marL="0" marR="0" lvl="0" indent="0" algn="just" rtl="0">
                        <a:lnSpc>
                          <a:spcPct val="100000"/>
                        </a:lnSpc>
                        <a:spcBef>
                          <a:spcPts val="0"/>
                        </a:spcBef>
                        <a:spcAft>
                          <a:spcPts val="0"/>
                        </a:spcAft>
                        <a:buNone/>
                      </a:pPr>
                      <a:r>
                        <a:rPr lang="en-IN" sz="1050" u="none" strike="noStrike" cap="none">
                          <a:solidFill>
                            <a:schemeClr val="dk1"/>
                          </a:solidFill>
                          <a:latin typeface="Times New Roman"/>
                          <a:ea typeface="Times New Roman"/>
                          <a:cs typeface="Times New Roman"/>
                          <a:sym typeface="Times New Roman"/>
                        </a:rPr>
                        <a:t>2022</a:t>
                      </a:r>
                      <a:endParaRPr sz="1050" u="none" strike="noStrike" cap="none">
                        <a:solidFill>
                          <a:schemeClr val="dk1"/>
                        </a:solidFill>
                        <a:latin typeface="Times New Roman"/>
                        <a:ea typeface="Times New Roman"/>
                        <a:cs typeface="Times New Roman"/>
                        <a:sym typeface="Times New Roman"/>
                      </a:endParaRPr>
                    </a:p>
                  </a:txBody>
                  <a:tcPr marL="68575" marR="68575" marT="0" marB="0"/>
                </a:tc>
                <a:tc>
                  <a:txBody>
                    <a:bodyPr/>
                    <a:lstStyle/>
                    <a:p>
                      <a:pPr marL="0" marR="0" lvl="0" indent="0" algn="just" rtl="0">
                        <a:lnSpc>
                          <a:spcPct val="100000"/>
                        </a:lnSpc>
                        <a:spcBef>
                          <a:spcPts val="0"/>
                        </a:spcBef>
                        <a:spcAft>
                          <a:spcPts val="0"/>
                        </a:spcAft>
                        <a:buNone/>
                      </a:pPr>
                      <a:r>
                        <a:rPr lang="en-IN" sz="1050" u="none" strike="noStrike" cap="none">
                          <a:solidFill>
                            <a:schemeClr val="dk1"/>
                          </a:solidFill>
                          <a:latin typeface="Times New Roman"/>
                          <a:ea typeface="Times New Roman"/>
                          <a:cs typeface="Times New Roman"/>
                          <a:sym typeface="Times New Roman"/>
                        </a:rPr>
                        <a:t>The researchers focus on enhancing the detection algorithm for Chinese Sign Language using the YOLOv5s model. Their objective is to improve the accuracy and efficiency of sign language detection to bridge the communication gap between the deaf and hearing communities in China.</a:t>
                      </a:r>
                      <a:endParaRPr/>
                    </a:p>
                    <a:p>
                      <a:pPr marL="0" marR="0" lvl="0" indent="0" algn="just" rtl="0">
                        <a:lnSpc>
                          <a:spcPct val="100000"/>
                        </a:lnSpc>
                        <a:spcBef>
                          <a:spcPts val="800"/>
                        </a:spcBef>
                        <a:spcAft>
                          <a:spcPts val="0"/>
                        </a:spcAft>
                        <a:buNone/>
                      </a:pPr>
                      <a:r>
                        <a:rPr lang="en-IN" sz="1050" u="none" strike="noStrike" cap="none">
                          <a:solidFill>
                            <a:schemeClr val="dk1"/>
                          </a:solidFill>
                          <a:latin typeface="Times New Roman"/>
                          <a:ea typeface="Times New Roman"/>
                          <a:cs typeface="Times New Roman"/>
                          <a:sym typeface="Times New Roman"/>
                        </a:rPr>
                        <a:t> </a:t>
                      </a:r>
                      <a:endParaRPr sz="1050" u="none" strike="noStrike" cap="none">
                        <a:solidFill>
                          <a:schemeClr val="dk1"/>
                        </a:solidFill>
                        <a:latin typeface="Times New Roman"/>
                        <a:ea typeface="Times New Roman"/>
                        <a:cs typeface="Times New Roman"/>
                        <a:sym typeface="Times New Roman"/>
                      </a:endParaRPr>
                    </a:p>
                  </a:txBody>
                  <a:tcPr marL="68575" marR="68575" marT="0" marB="0"/>
                </a:tc>
                <a:tc>
                  <a:txBody>
                    <a:bodyPr/>
                    <a:lstStyle/>
                    <a:p>
                      <a:pPr marL="0" marR="0" lvl="0" indent="0" algn="just" rtl="0">
                        <a:lnSpc>
                          <a:spcPct val="100000"/>
                        </a:lnSpc>
                        <a:spcBef>
                          <a:spcPts val="0"/>
                        </a:spcBef>
                        <a:spcAft>
                          <a:spcPts val="0"/>
                        </a:spcAft>
                        <a:buNone/>
                      </a:pPr>
                      <a:r>
                        <a:rPr lang="en-IN" sz="1050" u="none" strike="noStrike" cap="none">
                          <a:solidFill>
                            <a:schemeClr val="dk1"/>
                          </a:solidFill>
                          <a:latin typeface="Times New Roman"/>
                          <a:ea typeface="Times New Roman"/>
                          <a:cs typeface="Times New Roman"/>
                          <a:sym typeface="Times New Roman"/>
                        </a:rPr>
                        <a:t>The results show that the improved model can achieve a detection accuracy of 96.50% which is better than the YOLOv5s.</a:t>
                      </a:r>
                      <a:endParaRPr sz="1050" u="none" strike="noStrike" cap="none">
                        <a:solidFill>
                          <a:schemeClr val="dk1"/>
                        </a:solidFill>
                        <a:latin typeface="Times New Roman"/>
                        <a:ea typeface="Times New Roman"/>
                        <a:cs typeface="Times New Roman"/>
                        <a:sym typeface="Times New Roman"/>
                      </a:endParaRPr>
                    </a:p>
                  </a:txBody>
                  <a:tcPr marL="68575" marR="68575" marT="0" marB="0"/>
                </a:tc>
                <a:extLst>
                  <a:ext uri="{0D108BD9-81ED-4DB2-BD59-A6C34878D82A}">
                    <a16:rowId xmlns:a16="http://schemas.microsoft.com/office/drawing/2014/main" val="10001"/>
                  </a:ext>
                </a:extLst>
              </a:tr>
              <a:tr h="1650925">
                <a:tc>
                  <a:txBody>
                    <a:bodyPr/>
                    <a:lstStyle/>
                    <a:p>
                      <a:pPr marL="0" marR="0" lvl="0" indent="0" algn="just" rtl="0">
                        <a:lnSpc>
                          <a:spcPct val="100000"/>
                        </a:lnSpc>
                        <a:spcBef>
                          <a:spcPts val="0"/>
                        </a:spcBef>
                        <a:spcAft>
                          <a:spcPts val="0"/>
                        </a:spcAft>
                        <a:buNone/>
                      </a:pPr>
                      <a:r>
                        <a:rPr lang="en-IN" sz="1050" u="none" strike="noStrike" cap="none">
                          <a:solidFill>
                            <a:schemeClr val="dk1"/>
                          </a:solidFill>
                          <a:latin typeface="Times New Roman"/>
                          <a:ea typeface="Times New Roman"/>
                          <a:cs typeface="Times New Roman"/>
                          <a:sym typeface="Times New Roman"/>
                        </a:rPr>
                        <a:t>2.</a:t>
                      </a:r>
                      <a:endParaRPr sz="1050" u="none" strike="noStrike" cap="none">
                        <a:solidFill>
                          <a:schemeClr val="dk1"/>
                        </a:solidFill>
                        <a:latin typeface="Times New Roman"/>
                        <a:ea typeface="Times New Roman"/>
                        <a:cs typeface="Times New Roman"/>
                        <a:sym typeface="Times New Roman"/>
                      </a:endParaRPr>
                    </a:p>
                  </a:txBody>
                  <a:tcPr marL="68575" marR="68575" marT="0" marB="0"/>
                </a:tc>
                <a:tc>
                  <a:txBody>
                    <a:bodyPr/>
                    <a:lstStyle/>
                    <a:p>
                      <a:pPr marL="0" marR="0" lvl="0" indent="0" algn="just" rtl="0">
                        <a:lnSpc>
                          <a:spcPct val="100000"/>
                        </a:lnSpc>
                        <a:spcBef>
                          <a:spcPts val="0"/>
                        </a:spcBef>
                        <a:spcAft>
                          <a:spcPts val="0"/>
                        </a:spcAft>
                        <a:buNone/>
                      </a:pPr>
                      <a:r>
                        <a:rPr lang="en-IN" sz="1050" u="none" strike="noStrike" cap="none">
                          <a:solidFill>
                            <a:schemeClr val="dk1"/>
                          </a:solidFill>
                          <a:latin typeface="Times New Roman"/>
                          <a:ea typeface="Times New Roman"/>
                          <a:cs typeface="Times New Roman"/>
                          <a:sym typeface="Times New Roman"/>
                        </a:rPr>
                        <a:t>“Realtime Sign Language Detection and Recognition” by Aakash Deep, Aashutosh Litoriya, Akshay Ingole, Vaibhav Asare, Shubham M Bhole, and Shantanu Pathak.</a:t>
                      </a:r>
                      <a:endParaRPr sz="1050" u="none" strike="noStrike" cap="none">
                        <a:solidFill>
                          <a:schemeClr val="dk1"/>
                        </a:solidFill>
                        <a:latin typeface="Times New Roman"/>
                        <a:ea typeface="Times New Roman"/>
                        <a:cs typeface="Times New Roman"/>
                        <a:sym typeface="Times New Roman"/>
                      </a:endParaRPr>
                    </a:p>
                  </a:txBody>
                  <a:tcPr marL="68575" marR="68575" marT="0" marB="0"/>
                </a:tc>
                <a:tc>
                  <a:txBody>
                    <a:bodyPr/>
                    <a:lstStyle/>
                    <a:p>
                      <a:pPr marL="0" marR="0" lvl="0" indent="0" algn="just" rtl="0">
                        <a:lnSpc>
                          <a:spcPct val="100000"/>
                        </a:lnSpc>
                        <a:spcBef>
                          <a:spcPts val="0"/>
                        </a:spcBef>
                        <a:spcAft>
                          <a:spcPts val="0"/>
                        </a:spcAft>
                        <a:buNone/>
                      </a:pPr>
                      <a:r>
                        <a:rPr lang="en-IN" sz="1050" u="none" strike="noStrike" cap="none">
                          <a:solidFill>
                            <a:schemeClr val="dk1"/>
                          </a:solidFill>
                          <a:latin typeface="Times New Roman"/>
                          <a:ea typeface="Times New Roman"/>
                          <a:cs typeface="Times New Roman"/>
                          <a:sym typeface="Times New Roman"/>
                        </a:rPr>
                        <a:t>2</a:t>
                      </a:r>
                      <a:r>
                        <a:rPr lang="en-IN" sz="1050" u="none" strike="noStrike" cap="none" baseline="30000">
                          <a:solidFill>
                            <a:schemeClr val="dk1"/>
                          </a:solidFill>
                          <a:latin typeface="Times New Roman"/>
                          <a:ea typeface="Times New Roman"/>
                          <a:cs typeface="Times New Roman"/>
                          <a:sym typeface="Times New Roman"/>
                        </a:rPr>
                        <a:t>nd</a:t>
                      </a:r>
                      <a:r>
                        <a:rPr lang="en-IN" sz="1050" u="none" strike="noStrike" cap="none">
                          <a:solidFill>
                            <a:schemeClr val="dk1"/>
                          </a:solidFill>
                          <a:latin typeface="Times New Roman"/>
                          <a:ea typeface="Times New Roman"/>
                          <a:cs typeface="Times New Roman"/>
                          <a:sym typeface="Times New Roman"/>
                        </a:rPr>
                        <a:t> Asian Conference on Innovation in Technology (ASIANCON)</a:t>
                      </a:r>
                      <a:endParaRPr sz="1050" u="none" strike="noStrike" cap="none">
                        <a:solidFill>
                          <a:schemeClr val="dk1"/>
                        </a:solidFill>
                        <a:latin typeface="Times New Roman"/>
                        <a:ea typeface="Times New Roman"/>
                        <a:cs typeface="Times New Roman"/>
                        <a:sym typeface="Times New Roman"/>
                      </a:endParaRPr>
                    </a:p>
                  </a:txBody>
                  <a:tcPr marL="68575" marR="68575" marT="0" marB="0"/>
                </a:tc>
                <a:tc>
                  <a:txBody>
                    <a:bodyPr/>
                    <a:lstStyle/>
                    <a:p>
                      <a:pPr marL="0" marR="0" lvl="0" indent="0" algn="just" rtl="0">
                        <a:lnSpc>
                          <a:spcPct val="100000"/>
                        </a:lnSpc>
                        <a:spcBef>
                          <a:spcPts val="0"/>
                        </a:spcBef>
                        <a:spcAft>
                          <a:spcPts val="0"/>
                        </a:spcAft>
                        <a:buNone/>
                      </a:pPr>
                      <a:r>
                        <a:rPr lang="en-IN" sz="1050" u="none" strike="noStrike" cap="none">
                          <a:solidFill>
                            <a:schemeClr val="dk1"/>
                          </a:solidFill>
                          <a:latin typeface="Times New Roman"/>
                          <a:ea typeface="Times New Roman"/>
                          <a:cs typeface="Times New Roman"/>
                          <a:sym typeface="Times New Roman"/>
                        </a:rPr>
                        <a:t>2022</a:t>
                      </a:r>
                      <a:endParaRPr sz="1050" u="none" strike="noStrike" cap="none">
                        <a:solidFill>
                          <a:schemeClr val="dk1"/>
                        </a:solidFill>
                        <a:latin typeface="Times New Roman"/>
                        <a:ea typeface="Times New Roman"/>
                        <a:cs typeface="Times New Roman"/>
                        <a:sym typeface="Times New Roman"/>
                      </a:endParaRPr>
                    </a:p>
                  </a:txBody>
                  <a:tcPr marL="68575" marR="68575" marT="0" marB="0"/>
                </a:tc>
                <a:tc>
                  <a:txBody>
                    <a:bodyPr/>
                    <a:lstStyle/>
                    <a:p>
                      <a:pPr marL="0" marR="0" lvl="0" indent="0" algn="just" rtl="0">
                        <a:lnSpc>
                          <a:spcPct val="100000"/>
                        </a:lnSpc>
                        <a:spcBef>
                          <a:spcPts val="0"/>
                        </a:spcBef>
                        <a:spcAft>
                          <a:spcPts val="0"/>
                        </a:spcAft>
                        <a:buNone/>
                      </a:pPr>
                      <a:r>
                        <a:rPr lang="en-IN" sz="1050" u="none" strike="noStrike" cap="none">
                          <a:solidFill>
                            <a:schemeClr val="dk1"/>
                          </a:solidFill>
                          <a:latin typeface="Times New Roman"/>
                          <a:ea typeface="Times New Roman"/>
                          <a:cs typeface="Times New Roman"/>
                          <a:sym typeface="Times New Roman"/>
                        </a:rPr>
                        <a:t>The real-time sign language recognition system is developed for recognizing the signs of Indian Sign Language (ISL). For recognizing the signs, the Regions of Interest (ROI) are identified and tracked using the skin segmentation feature of OpenCV using LSTM.</a:t>
                      </a:r>
                      <a:endParaRPr/>
                    </a:p>
                    <a:p>
                      <a:pPr marL="0" marR="0" lvl="0" indent="0" algn="just" rtl="0">
                        <a:lnSpc>
                          <a:spcPct val="100000"/>
                        </a:lnSpc>
                        <a:spcBef>
                          <a:spcPts val="800"/>
                        </a:spcBef>
                        <a:spcAft>
                          <a:spcPts val="0"/>
                        </a:spcAft>
                        <a:buNone/>
                      </a:pPr>
                      <a:r>
                        <a:rPr lang="en-IN" sz="1050" u="none" strike="noStrike" cap="none">
                          <a:solidFill>
                            <a:schemeClr val="dk1"/>
                          </a:solidFill>
                          <a:latin typeface="Times New Roman"/>
                          <a:ea typeface="Times New Roman"/>
                          <a:cs typeface="Times New Roman"/>
                          <a:sym typeface="Times New Roman"/>
                        </a:rPr>
                        <a:t> </a:t>
                      </a:r>
                      <a:endParaRPr sz="1050" u="none" strike="noStrike" cap="none">
                        <a:solidFill>
                          <a:schemeClr val="dk1"/>
                        </a:solidFill>
                        <a:latin typeface="Times New Roman"/>
                        <a:ea typeface="Times New Roman"/>
                        <a:cs typeface="Times New Roman"/>
                        <a:sym typeface="Times New Roman"/>
                      </a:endParaRPr>
                    </a:p>
                  </a:txBody>
                  <a:tcPr marL="68575" marR="68575" marT="0" marB="0"/>
                </a:tc>
                <a:tc>
                  <a:txBody>
                    <a:bodyPr/>
                    <a:lstStyle/>
                    <a:p>
                      <a:pPr marL="0" marR="0" lvl="0" indent="0" algn="just" rtl="0">
                        <a:lnSpc>
                          <a:spcPct val="100000"/>
                        </a:lnSpc>
                        <a:spcBef>
                          <a:spcPts val="0"/>
                        </a:spcBef>
                        <a:spcAft>
                          <a:spcPts val="0"/>
                        </a:spcAft>
                        <a:buNone/>
                      </a:pPr>
                      <a:r>
                        <a:rPr lang="en-IN" sz="1050" u="none" strike="noStrike" cap="none">
                          <a:solidFill>
                            <a:schemeClr val="dk1"/>
                          </a:solidFill>
                          <a:latin typeface="Times New Roman"/>
                          <a:ea typeface="Times New Roman"/>
                          <a:cs typeface="Times New Roman"/>
                          <a:sym typeface="Times New Roman"/>
                        </a:rPr>
                        <a:t>The system was able to detect and recognize a variety of sign language signs, including basic signs, compound signs, and fingerspelling with an overall accuracy of 94%</a:t>
                      </a:r>
                      <a:endParaRPr sz="1050" u="none" strike="noStrike" cap="none">
                        <a:solidFill>
                          <a:schemeClr val="dk1"/>
                        </a:solidFill>
                        <a:latin typeface="Times New Roman"/>
                        <a:ea typeface="Times New Roman"/>
                        <a:cs typeface="Times New Roman"/>
                        <a:sym typeface="Times New Roman"/>
                      </a:endParaRPr>
                    </a:p>
                  </a:txBody>
                  <a:tcPr marL="68575" marR="68575" marT="0" marB="0"/>
                </a:tc>
                <a:extLst>
                  <a:ext uri="{0D108BD9-81ED-4DB2-BD59-A6C34878D82A}">
                    <a16:rowId xmlns:a16="http://schemas.microsoft.com/office/drawing/2014/main" val="10002"/>
                  </a:ext>
                </a:extLst>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Shape 124"/>
        <p:cNvGrpSpPr/>
        <p:nvPr/>
      </p:nvGrpSpPr>
      <p:grpSpPr>
        <a:xfrm>
          <a:off x="0" y="0"/>
          <a:ext cx="0" cy="0"/>
          <a:chOff x="0" y="0"/>
          <a:chExt cx="0" cy="0"/>
        </a:xfrm>
      </p:grpSpPr>
      <p:sp>
        <p:nvSpPr>
          <p:cNvPr id="125" name="Google Shape;125;p7"/>
          <p:cNvSpPr txBox="1">
            <a:spLocks noGrp="1"/>
          </p:cNvSpPr>
          <p:nvPr>
            <p:ph type="title"/>
          </p:nvPr>
        </p:nvSpPr>
        <p:spPr>
          <a:xfrm>
            <a:off x="1497496" y="343231"/>
            <a:ext cx="5342445" cy="330200"/>
          </a:xfrm>
          <a:prstGeom prst="rect">
            <a:avLst/>
          </a:prstGeom>
          <a:noFill/>
          <a:ln>
            <a:noFill/>
          </a:ln>
        </p:spPr>
        <p:txBody>
          <a:bodyPr spcFirstLastPara="1" wrap="square" lIns="0" tIns="12050" rIns="0" bIns="0" anchor="t" anchorCtr="0">
            <a:spAutoFit/>
          </a:bodyPr>
          <a:lstStyle/>
          <a:p>
            <a:pPr marL="12700" lvl="0" indent="0" algn="l" rtl="0">
              <a:lnSpc>
                <a:spcPct val="100000"/>
              </a:lnSpc>
              <a:spcBef>
                <a:spcPts val="0"/>
              </a:spcBef>
              <a:spcAft>
                <a:spcPts val="0"/>
              </a:spcAft>
              <a:buNone/>
            </a:pPr>
            <a:r>
              <a:rPr lang="en-IN" sz="2000" b="0" dirty="0">
                <a:latin typeface="Arial"/>
                <a:ea typeface="Arial"/>
                <a:cs typeface="Arial"/>
                <a:sym typeface="Arial"/>
              </a:rPr>
              <a:t>Literature Survey (Survey of existing products)</a:t>
            </a:r>
            <a:endParaRPr sz="2000" dirty="0">
              <a:latin typeface="Arial"/>
              <a:ea typeface="Arial"/>
              <a:cs typeface="Arial"/>
              <a:sym typeface="Arial"/>
            </a:endParaRPr>
          </a:p>
        </p:txBody>
      </p:sp>
      <p:pic>
        <p:nvPicPr>
          <p:cNvPr id="126" name="Google Shape;126;p7"/>
          <p:cNvPicPr preferRelativeResize="0"/>
          <p:nvPr/>
        </p:nvPicPr>
        <p:blipFill rotWithShape="1">
          <a:blip r:embed="rId3">
            <a:alphaModFix/>
          </a:blip>
          <a:srcRect/>
          <a:stretch/>
        </p:blipFill>
        <p:spPr>
          <a:xfrm>
            <a:off x="6534911" y="0"/>
            <a:ext cx="2609087" cy="2516885"/>
          </a:xfrm>
          <a:prstGeom prst="rect">
            <a:avLst/>
          </a:prstGeom>
          <a:noFill/>
          <a:ln>
            <a:noFill/>
          </a:ln>
        </p:spPr>
      </p:pic>
      <p:pic>
        <p:nvPicPr>
          <p:cNvPr id="127" name="Google Shape;127;p7"/>
          <p:cNvPicPr preferRelativeResize="0"/>
          <p:nvPr/>
        </p:nvPicPr>
        <p:blipFill rotWithShape="1">
          <a:blip r:embed="rId4">
            <a:alphaModFix/>
          </a:blip>
          <a:srcRect/>
          <a:stretch/>
        </p:blipFill>
        <p:spPr>
          <a:xfrm>
            <a:off x="451866" y="302514"/>
            <a:ext cx="624839" cy="435863"/>
          </a:xfrm>
          <a:prstGeom prst="rect">
            <a:avLst/>
          </a:prstGeom>
          <a:noFill/>
          <a:ln>
            <a:noFill/>
          </a:ln>
        </p:spPr>
      </p:pic>
      <p:grpSp>
        <p:nvGrpSpPr>
          <p:cNvPr id="128" name="Google Shape;128;p7"/>
          <p:cNvGrpSpPr/>
          <p:nvPr/>
        </p:nvGrpSpPr>
        <p:grpSpPr>
          <a:xfrm>
            <a:off x="0" y="4917947"/>
            <a:ext cx="9144000" cy="226060"/>
            <a:chOff x="0" y="4917947"/>
            <a:chExt cx="9144000" cy="226060"/>
          </a:xfrm>
        </p:grpSpPr>
        <p:sp>
          <p:nvSpPr>
            <p:cNvPr id="129" name="Google Shape;129;p7"/>
            <p:cNvSpPr/>
            <p:nvPr/>
          </p:nvSpPr>
          <p:spPr>
            <a:xfrm>
              <a:off x="0" y="4917947"/>
              <a:ext cx="9144000" cy="226060"/>
            </a:xfrm>
            <a:custGeom>
              <a:avLst/>
              <a:gdLst/>
              <a:ahLst/>
              <a:cxnLst/>
              <a:rect l="l" t="t" r="r" b="b"/>
              <a:pathLst>
                <a:path w="9144000" h="226060" extrusionOk="0">
                  <a:moveTo>
                    <a:pt x="9144000" y="0"/>
                  </a:moveTo>
                  <a:lnTo>
                    <a:pt x="0" y="0"/>
                  </a:lnTo>
                  <a:lnTo>
                    <a:pt x="0" y="225551"/>
                  </a:lnTo>
                  <a:lnTo>
                    <a:pt x="9144000" y="225551"/>
                  </a:lnTo>
                  <a:lnTo>
                    <a:pt x="9144000" y="0"/>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0" name="Google Shape;130;p7"/>
            <p:cNvSpPr/>
            <p:nvPr/>
          </p:nvSpPr>
          <p:spPr>
            <a:xfrm>
              <a:off x="0" y="4917947"/>
              <a:ext cx="9144000" cy="226060"/>
            </a:xfrm>
            <a:custGeom>
              <a:avLst/>
              <a:gdLst/>
              <a:ahLst/>
              <a:cxnLst/>
              <a:rect l="l" t="t" r="r" b="b"/>
              <a:pathLst>
                <a:path w="9144000" h="226060" extrusionOk="0">
                  <a:moveTo>
                    <a:pt x="0" y="0"/>
                  </a:moveTo>
                  <a:lnTo>
                    <a:pt x="9144000" y="0"/>
                  </a:lnTo>
                  <a:lnTo>
                    <a:pt x="9144000" y="225856"/>
                  </a:lnTo>
                  <a:lnTo>
                    <a:pt x="0" y="225856"/>
                  </a:lnTo>
                  <a:lnTo>
                    <a:pt x="0" y="0"/>
                  </a:lnTo>
                  <a:close/>
                </a:path>
              </a:pathLst>
            </a:custGeom>
            <a:noFill/>
            <a:ln w="952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pic>
        <p:nvPicPr>
          <p:cNvPr id="131" name="Google Shape;131;p7"/>
          <p:cNvPicPr preferRelativeResize="0"/>
          <p:nvPr/>
        </p:nvPicPr>
        <p:blipFill rotWithShape="1">
          <a:blip r:embed="rId5">
            <a:alphaModFix/>
          </a:blip>
          <a:srcRect/>
          <a:stretch/>
        </p:blipFill>
        <p:spPr>
          <a:xfrm>
            <a:off x="492251" y="4286250"/>
            <a:ext cx="550925" cy="557021"/>
          </a:xfrm>
          <a:prstGeom prst="rect">
            <a:avLst/>
          </a:prstGeom>
          <a:noFill/>
          <a:ln>
            <a:noFill/>
          </a:ln>
        </p:spPr>
      </p:pic>
      <p:graphicFrame>
        <p:nvGraphicFramePr>
          <p:cNvPr id="132" name="Google Shape;132;p7"/>
          <p:cNvGraphicFramePr/>
          <p:nvPr/>
        </p:nvGraphicFramePr>
        <p:xfrm>
          <a:off x="914400" y="813053"/>
          <a:ext cx="7010400" cy="3482453"/>
        </p:xfrm>
        <a:graphic>
          <a:graphicData uri="http://schemas.openxmlformats.org/drawingml/2006/table">
            <a:tbl>
              <a:tblPr firstRow="1" firstCol="1" bandRow="1">
                <a:noFill/>
                <a:tableStyleId>{C38DA4D5-88AA-4F19-B68D-10750A75B97D}</a:tableStyleId>
              </a:tblPr>
              <a:tblGrid>
                <a:gridCol w="376800">
                  <a:extLst>
                    <a:ext uri="{9D8B030D-6E8A-4147-A177-3AD203B41FA5}">
                      <a16:colId xmlns:a16="http://schemas.microsoft.com/office/drawing/2014/main" val="20000"/>
                    </a:ext>
                  </a:extLst>
                </a:gridCol>
                <a:gridCol w="1533325">
                  <a:extLst>
                    <a:ext uri="{9D8B030D-6E8A-4147-A177-3AD203B41FA5}">
                      <a16:colId xmlns:a16="http://schemas.microsoft.com/office/drawing/2014/main" val="20001"/>
                    </a:ext>
                  </a:extLst>
                </a:gridCol>
                <a:gridCol w="922350">
                  <a:extLst>
                    <a:ext uri="{9D8B030D-6E8A-4147-A177-3AD203B41FA5}">
                      <a16:colId xmlns:a16="http://schemas.microsoft.com/office/drawing/2014/main" val="20002"/>
                    </a:ext>
                  </a:extLst>
                </a:gridCol>
                <a:gridCol w="491700">
                  <a:extLst>
                    <a:ext uri="{9D8B030D-6E8A-4147-A177-3AD203B41FA5}">
                      <a16:colId xmlns:a16="http://schemas.microsoft.com/office/drawing/2014/main" val="20003"/>
                    </a:ext>
                  </a:extLst>
                </a:gridCol>
                <a:gridCol w="2177675">
                  <a:extLst>
                    <a:ext uri="{9D8B030D-6E8A-4147-A177-3AD203B41FA5}">
                      <a16:colId xmlns:a16="http://schemas.microsoft.com/office/drawing/2014/main" val="20004"/>
                    </a:ext>
                  </a:extLst>
                </a:gridCol>
                <a:gridCol w="1508550">
                  <a:extLst>
                    <a:ext uri="{9D8B030D-6E8A-4147-A177-3AD203B41FA5}">
                      <a16:colId xmlns:a16="http://schemas.microsoft.com/office/drawing/2014/main" val="20005"/>
                    </a:ext>
                  </a:extLst>
                </a:gridCol>
              </a:tblGrid>
              <a:tr h="1792750">
                <a:tc>
                  <a:txBody>
                    <a:bodyPr/>
                    <a:lstStyle/>
                    <a:p>
                      <a:pPr marL="0" marR="0" lvl="0" indent="0" algn="just" rtl="0">
                        <a:lnSpc>
                          <a:spcPct val="107000"/>
                        </a:lnSpc>
                        <a:spcBef>
                          <a:spcPts val="0"/>
                        </a:spcBef>
                        <a:spcAft>
                          <a:spcPts val="0"/>
                        </a:spcAft>
                        <a:buNone/>
                      </a:pPr>
                      <a:r>
                        <a:rPr lang="en-IN" sz="1050" b="0" u="none" strike="noStrike" cap="none">
                          <a:solidFill>
                            <a:schemeClr val="dk1"/>
                          </a:solidFill>
                          <a:latin typeface="Times New Roman"/>
                          <a:ea typeface="Times New Roman"/>
                          <a:cs typeface="Times New Roman"/>
                          <a:sym typeface="Times New Roman"/>
                        </a:rPr>
                        <a:t>3.</a:t>
                      </a:r>
                      <a:endParaRPr sz="1050" b="0" u="none" strike="noStrike" cap="none">
                        <a:solidFill>
                          <a:schemeClr val="dk1"/>
                        </a:solidFill>
                        <a:latin typeface="Times New Roman"/>
                        <a:ea typeface="Times New Roman"/>
                        <a:cs typeface="Times New Roman"/>
                        <a:sym typeface="Times New Roman"/>
                      </a:endParaRPr>
                    </a:p>
                  </a:txBody>
                  <a:tcPr marL="68575" marR="68575" marT="0" marB="0"/>
                </a:tc>
                <a:tc>
                  <a:txBody>
                    <a:bodyPr/>
                    <a:lstStyle/>
                    <a:p>
                      <a:pPr marL="0" marR="0" lvl="0" indent="0" algn="just" rtl="0">
                        <a:lnSpc>
                          <a:spcPct val="107000"/>
                        </a:lnSpc>
                        <a:spcBef>
                          <a:spcPts val="0"/>
                        </a:spcBef>
                        <a:spcAft>
                          <a:spcPts val="0"/>
                        </a:spcAft>
                        <a:buNone/>
                      </a:pPr>
                      <a:r>
                        <a:rPr lang="en-IN" sz="1050" b="0" u="none" strike="noStrike" cap="none">
                          <a:solidFill>
                            <a:schemeClr val="dk1"/>
                          </a:solidFill>
                          <a:latin typeface="Times New Roman"/>
                          <a:ea typeface="Times New Roman"/>
                          <a:cs typeface="Times New Roman"/>
                          <a:sym typeface="Times New Roman"/>
                        </a:rPr>
                        <a:t>“Dynamic Sign Language Recognition and Emotion Detection using MediaPipe and Deep Learning” by Dhruvin Gandhi, Kushal Shah and Madhav Chandane</a:t>
                      </a:r>
                      <a:endParaRPr sz="1050" b="0" u="none" strike="noStrike" cap="none">
                        <a:solidFill>
                          <a:schemeClr val="dk1"/>
                        </a:solidFill>
                        <a:latin typeface="Times New Roman"/>
                        <a:ea typeface="Times New Roman"/>
                        <a:cs typeface="Times New Roman"/>
                        <a:sym typeface="Times New Roman"/>
                      </a:endParaRPr>
                    </a:p>
                  </a:txBody>
                  <a:tcPr marL="68575" marR="68575" marT="0" marB="0"/>
                </a:tc>
                <a:tc>
                  <a:txBody>
                    <a:bodyPr/>
                    <a:lstStyle/>
                    <a:p>
                      <a:pPr marL="0" marR="0" lvl="0" indent="0" algn="just" rtl="0">
                        <a:lnSpc>
                          <a:spcPct val="107000"/>
                        </a:lnSpc>
                        <a:spcBef>
                          <a:spcPts val="0"/>
                        </a:spcBef>
                        <a:spcAft>
                          <a:spcPts val="0"/>
                        </a:spcAft>
                        <a:buNone/>
                      </a:pPr>
                      <a:r>
                        <a:rPr lang="en-IN" sz="1050" b="0" u="none" strike="noStrike" cap="none">
                          <a:solidFill>
                            <a:schemeClr val="dk1"/>
                          </a:solidFill>
                          <a:latin typeface="Times New Roman"/>
                          <a:ea typeface="Times New Roman"/>
                          <a:cs typeface="Times New Roman"/>
                          <a:sym typeface="Times New Roman"/>
                        </a:rPr>
                        <a:t>13</a:t>
                      </a:r>
                      <a:r>
                        <a:rPr lang="en-IN" sz="1050" b="0" u="none" strike="noStrike" cap="none" baseline="30000">
                          <a:solidFill>
                            <a:schemeClr val="dk1"/>
                          </a:solidFill>
                          <a:latin typeface="Times New Roman"/>
                          <a:ea typeface="Times New Roman"/>
                          <a:cs typeface="Times New Roman"/>
                          <a:sym typeface="Times New Roman"/>
                        </a:rPr>
                        <a:t>th</a:t>
                      </a:r>
                      <a:r>
                        <a:rPr lang="en-IN" sz="1050" b="0" u="none" strike="noStrike" cap="none">
                          <a:solidFill>
                            <a:schemeClr val="dk1"/>
                          </a:solidFill>
                          <a:latin typeface="Times New Roman"/>
                          <a:ea typeface="Times New Roman"/>
                          <a:cs typeface="Times New Roman"/>
                          <a:sym typeface="Times New Roman"/>
                        </a:rPr>
                        <a:t> International Conference on Computing Communication and Networking Technologies (ICCCNT)</a:t>
                      </a:r>
                      <a:endParaRPr sz="1050" b="0" u="none" strike="noStrike" cap="none">
                        <a:solidFill>
                          <a:schemeClr val="dk1"/>
                        </a:solidFill>
                        <a:latin typeface="Times New Roman"/>
                        <a:ea typeface="Times New Roman"/>
                        <a:cs typeface="Times New Roman"/>
                        <a:sym typeface="Times New Roman"/>
                      </a:endParaRPr>
                    </a:p>
                  </a:txBody>
                  <a:tcPr marL="68575" marR="68575" marT="0" marB="0"/>
                </a:tc>
                <a:tc>
                  <a:txBody>
                    <a:bodyPr/>
                    <a:lstStyle/>
                    <a:p>
                      <a:pPr marL="0" marR="0" lvl="0" indent="0" algn="just" rtl="0">
                        <a:lnSpc>
                          <a:spcPct val="107000"/>
                        </a:lnSpc>
                        <a:spcBef>
                          <a:spcPts val="0"/>
                        </a:spcBef>
                        <a:spcAft>
                          <a:spcPts val="0"/>
                        </a:spcAft>
                        <a:buNone/>
                      </a:pPr>
                      <a:r>
                        <a:rPr lang="en-IN" sz="1050" b="0" u="none" strike="noStrike" cap="none">
                          <a:solidFill>
                            <a:schemeClr val="dk1"/>
                          </a:solidFill>
                          <a:latin typeface="Times New Roman"/>
                          <a:ea typeface="Times New Roman"/>
                          <a:cs typeface="Times New Roman"/>
                          <a:sym typeface="Times New Roman"/>
                        </a:rPr>
                        <a:t>2022</a:t>
                      </a:r>
                      <a:endParaRPr sz="1050" b="0" u="none" strike="noStrike" cap="none">
                        <a:solidFill>
                          <a:schemeClr val="dk1"/>
                        </a:solidFill>
                        <a:latin typeface="Times New Roman"/>
                        <a:ea typeface="Times New Roman"/>
                        <a:cs typeface="Times New Roman"/>
                        <a:sym typeface="Times New Roman"/>
                      </a:endParaRPr>
                    </a:p>
                  </a:txBody>
                  <a:tcPr marL="68575" marR="68575" marT="0" marB="0"/>
                </a:tc>
                <a:tc>
                  <a:txBody>
                    <a:bodyPr/>
                    <a:lstStyle/>
                    <a:p>
                      <a:pPr marL="0" marR="0" lvl="0" indent="0" algn="just" rtl="0">
                        <a:lnSpc>
                          <a:spcPct val="107000"/>
                        </a:lnSpc>
                        <a:spcBef>
                          <a:spcPts val="0"/>
                        </a:spcBef>
                        <a:spcAft>
                          <a:spcPts val="0"/>
                        </a:spcAft>
                        <a:buNone/>
                      </a:pPr>
                      <a:r>
                        <a:rPr lang="en-IN" sz="1050" b="0" u="none" strike="noStrike" cap="none">
                          <a:solidFill>
                            <a:schemeClr val="dk1"/>
                          </a:solidFill>
                          <a:latin typeface="Times New Roman"/>
                          <a:ea typeface="Times New Roman"/>
                          <a:cs typeface="Times New Roman"/>
                          <a:sym typeface="Times New Roman"/>
                        </a:rPr>
                        <a:t>This paper proposes a dynamic sign language recognition and emotion detection (DSLRED) model that uses MediaPipe’s holistic pipeline along with an LSTM network which also classifies the emotion on a person’s face into one of seven categories, using deep convolutional neural networks.</a:t>
                      </a:r>
                      <a:endParaRPr/>
                    </a:p>
                    <a:p>
                      <a:pPr marL="0" marR="0" lvl="0" indent="0" algn="just" rtl="0">
                        <a:lnSpc>
                          <a:spcPct val="107000"/>
                        </a:lnSpc>
                        <a:spcBef>
                          <a:spcPts val="800"/>
                        </a:spcBef>
                        <a:spcAft>
                          <a:spcPts val="0"/>
                        </a:spcAft>
                        <a:buNone/>
                      </a:pPr>
                      <a:r>
                        <a:rPr lang="en-IN" sz="1050" b="0" u="none" strike="noStrike" cap="none">
                          <a:solidFill>
                            <a:schemeClr val="dk1"/>
                          </a:solidFill>
                          <a:latin typeface="Times New Roman"/>
                          <a:ea typeface="Times New Roman"/>
                          <a:cs typeface="Times New Roman"/>
                          <a:sym typeface="Times New Roman"/>
                        </a:rPr>
                        <a:t> </a:t>
                      </a:r>
                      <a:endParaRPr sz="1050" b="0" u="none" strike="noStrike" cap="none">
                        <a:solidFill>
                          <a:schemeClr val="dk1"/>
                        </a:solidFill>
                        <a:latin typeface="Times New Roman"/>
                        <a:ea typeface="Times New Roman"/>
                        <a:cs typeface="Times New Roman"/>
                        <a:sym typeface="Times New Roman"/>
                      </a:endParaRPr>
                    </a:p>
                  </a:txBody>
                  <a:tcPr marL="68575" marR="68575" marT="0" marB="0"/>
                </a:tc>
                <a:tc>
                  <a:txBody>
                    <a:bodyPr/>
                    <a:lstStyle/>
                    <a:p>
                      <a:pPr marL="0" marR="0" lvl="0" indent="0" algn="just" rtl="0">
                        <a:lnSpc>
                          <a:spcPct val="107000"/>
                        </a:lnSpc>
                        <a:spcBef>
                          <a:spcPts val="0"/>
                        </a:spcBef>
                        <a:spcAft>
                          <a:spcPts val="0"/>
                        </a:spcAft>
                        <a:buNone/>
                      </a:pPr>
                      <a:r>
                        <a:rPr lang="en-IN" sz="1050" b="0" u="none" strike="noStrike" cap="none">
                          <a:solidFill>
                            <a:schemeClr val="dk1"/>
                          </a:solidFill>
                          <a:latin typeface="Times New Roman"/>
                          <a:ea typeface="Times New Roman"/>
                          <a:cs typeface="Times New Roman"/>
                          <a:sym typeface="Times New Roman"/>
                        </a:rPr>
                        <a:t>Proposed model achieved an accuracy of 98.95% and can effectively convey emotions and sentences in sign language, independent of the signer who performed the actions in the training data.</a:t>
                      </a:r>
                      <a:endParaRPr sz="1050" b="0" u="none" strike="noStrike" cap="none">
                        <a:solidFill>
                          <a:schemeClr val="dk1"/>
                        </a:solidFill>
                        <a:latin typeface="Times New Roman"/>
                        <a:ea typeface="Times New Roman"/>
                        <a:cs typeface="Times New Roman"/>
                        <a:sym typeface="Times New Roman"/>
                      </a:endParaRPr>
                    </a:p>
                  </a:txBody>
                  <a:tcPr marL="68575" marR="68575" marT="0" marB="0"/>
                </a:tc>
                <a:extLst>
                  <a:ext uri="{0D108BD9-81ED-4DB2-BD59-A6C34878D82A}">
                    <a16:rowId xmlns:a16="http://schemas.microsoft.com/office/drawing/2014/main" val="10000"/>
                  </a:ext>
                </a:extLst>
              </a:tr>
              <a:tr h="1680450">
                <a:tc>
                  <a:txBody>
                    <a:bodyPr/>
                    <a:lstStyle/>
                    <a:p>
                      <a:pPr marL="0" marR="0" lvl="0" indent="0" algn="just" rtl="0">
                        <a:lnSpc>
                          <a:spcPct val="107000"/>
                        </a:lnSpc>
                        <a:spcBef>
                          <a:spcPts val="0"/>
                        </a:spcBef>
                        <a:spcAft>
                          <a:spcPts val="0"/>
                        </a:spcAft>
                        <a:buNone/>
                      </a:pPr>
                      <a:r>
                        <a:rPr lang="en-IN" sz="1050" b="0" u="none" strike="noStrike" cap="none">
                          <a:solidFill>
                            <a:schemeClr val="dk1"/>
                          </a:solidFill>
                          <a:latin typeface="Times New Roman"/>
                          <a:ea typeface="Times New Roman"/>
                          <a:cs typeface="Times New Roman"/>
                          <a:sym typeface="Times New Roman"/>
                        </a:rPr>
                        <a:t>4.</a:t>
                      </a:r>
                      <a:endParaRPr sz="1050" b="0" u="none" strike="noStrike" cap="none">
                        <a:solidFill>
                          <a:schemeClr val="dk1"/>
                        </a:solidFill>
                        <a:latin typeface="Times New Roman"/>
                        <a:ea typeface="Times New Roman"/>
                        <a:cs typeface="Times New Roman"/>
                        <a:sym typeface="Times New Roman"/>
                      </a:endParaRPr>
                    </a:p>
                  </a:txBody>
                  <a:tcPr marL="68575" marR="68575" marT="0" marB="0"/>
                </a:tc>
                <a:tc>
                  <a:txBody>
                    <a:bodyPr/>
                    <a:lstStyle/>
                    <a:p>
                      <a:pPr marL="0" marR="0" lvl="0" indent="0" algn="just" rtl="0">
                        <a:lnSpc>
                          <a:spcPct val="107000"/>
                        </a:lnSpc>
                        <a:spcBef>
                          <a:spcPts val="0"/>
                        </a:spcBef>
                        <a:spcAft>
                          <a:spcPts val="0"/>
                        </a:spcAft>
                        <a:buNone/>
                      </a:pPr>
                      <a:r>
                        <a:rPr lang="en-IN" sz="1050" b="0" u="none" strike="noStrike" cap="none">
                          <a:solidFill>
                            <a:schemeClr val="dk1"/>
                          </a:solidFill>
                          <a:latin typeface="Times New Roman"/>
                          <a:ea typeface="Times New Roman"/>
                          <a:cs typeface="Times New Roman"/>
                          <a:sym typeface="Times New Roman"/>
                        </a:rPr>
                        <a:t>“Imperative Methodology to Detect the Palm signs (American Sign Language) using YOLOv5 and MediaPipe” by Gouri Anilkumar, M S Fouzia, and G S Anisha </a:t>
                      </a:r>
                      <a:endParaRPr sz="1050" b="0" u="none" strike="noStrike" cap="none">
                        <a:solidFill>
                          <a:schemeClr val="dk1"/>
                        </a:solidFill>
                        <a:latin typeface="Times New Roman"/>
                        <a:ea typeface="Times New Roman"/>
                        <a:cs typeface="Times New Roman"/>
                        <a:sym typeface="Times New Roman"/>
                      </a:endParaRPr>
                    </a:p>
                  </a:txBody>
                  <a:tcPr marL="68575" marR="68575" marT="0" marB="0"/>
                </a:tc>
                <a:tc>
                  <a:txBody>
                    <a:bodyPr/>
                    <a:lstStyle/>
                    <a:p>
                      <a:pPr marL="0" marR="0" lvl="0" indent="0" algn="just" rtl="0">
                        <a:lnSpc>
                          <a:spcPct val="107000"/>
                        </a:lnSpc>
                        <a:spcBef>
                          <a:spcPts val="0"/>
                        </a:spcBef>
                        <a:spcAft>
                          <a:spcPts val="0"/>
                        </a:spcAft>
                        <a:buNone/>
                      </a:pPr>
                      <a:r>
                        <a:rPr lang="en-IN" sz="1050" b="0" u="none" strike="noStrike" cap="none">
                          <a:solidFill>
                            <a:schemeClr val="dk1"/>
                          </a:solidFill>
                          <a:latin typeface="Times New Roman"/>
                          <a:ea typeface="Times New Roman"/>
                          <a:cs typeface="Times New Roman"/>
                          <a:sym typeface="Times New Roman"/>
                        </a:rPr>
                        <a:t>2nd International Conference on Intelligent Technologies (CONIT)</a:t>
                      </a:r>
                      <a:endParaRPr sz="1050" b="0" u="none" strike="noStrike" cap="none">
                        <a:solidFill>
                          <a:schemeClr val="dk1"/>
                        </a:solidFill>
                        <a:latin typeface="Times New Roman"/>
                        <a:ea typeface="Times New Roman"/>
                        <a:cs typeface="Times New Roman"/>
                        <a:sym typeface="Times New Roman"/>
                      </a:endParaRPr>
                    </a:p>
                  </a:txBody>
                  <a:tcPr marL="68575" marR="68575" marT="0" marB="0"/>
                </a:tc>
                <a:tc>
                  <a:txBody>
                    <a:bodyPr/>
                    <a:lstStyle/>
                    <a:p>
                      <a:pPr marL="0" marR="0" lvl="0" indent="0" algn="just" rtl="0">
                        <a:lnSpc>
                          <a:spcPct val="107000"/>
                        </a:lnSpc>
                        <a:spcBef>
                          <a:spcPts val="0"/>
                        </a:spcBef>
                        <a:spcAft>
                          <a:spcPts val="0"/>
                        </a:spcAft>
                        <a:buNone/>
                      </a:pPr>
                      <a:r>
                        <a:rPr lang="en-IN" sz="1050" b="0" u="none" strike="noStrike" cap="none">
                          <a:solidFill>
                            <a:schemeClr val="dk1"/>
                          </a:solidFill>
                          <a:latin typeface="Times New Roman"/>
                          <a:ea typeface="Times New Roman"/>
                          <a:cs typeface="Times New Roman"/>
                          <a:sym typeface="Times New Roman"/>
                        </a:rPr>
                        <a:t>2022</a:t>
                      </a:r>
                      <a:endParaRPr sz="1050" b="0" u="none" strike="noStrike" cap="none">
                        <a:solidFill>
                          <a:schemeClr val="dk1"/>
                        </a:solidFill>
                        <a:latin typeface="Times New Roman"/>
                        <a:ea typeface="Times New Roman"/>
                        <a:cs typeface="Times New Roman"/>
                        <a:sym typeface="Times New Roman"/>
                      </a:endParaRPr>
                    </a:p>
                  </a:txBody>
                  <a:tcPr marL="68575" marR="68575" marT="0" marB="0"/>
                </a:tc>
                <a:tc>
                  <a:txBody>
                    <a:bodyPr/>
                    <a:lstStyle/>
                    <a:p>
                      <a:pPr marL="0" marR="0" lvl="0" indent="0" algn="just" rtl="0">
                        <a:lnSpc>
                          <a:spcPct val="107000"/>
                        </a:lnSpc>
                        <a:spcBef>
                          <a:spcPts val="0"/>
                        </a:spcBef>
                        <a:spcAft>
                          <a:spcPts val="0"/>
                        </a:spcAft>
                        <a:buNone/>
                      </a:pPr>
                      <a:r>
                        <a:rPr lang="en-IN" sz="1050" b="0" u="none" strike="noStrike" cap="none">
                          <a:solidFill>
                            <a:schemeClr val="dk1"/>
                          </a:solidFill>
                          <a:latin typeface="Times New Roman"/>
                          <a:ea typeface="Times New Roman"/>
                          <a:cs typeface="Times New Roman"/>
                          <a:sym typeface="Times New Roman"/>
                        </a:rPr>
                        <a:t>This research investigates two well-known models for recognizing American Sign Language signs for alphabets: MediaPipe-LSTM and YOLO v5-PyTorch. They were given custom datasets and the outcomes were inferred and compared to see how accurate and effective the models were.</a:t>
                      </a:r>
                      <a:endParaRPr/>
                    </a:p>
                  </a:txBody>
                  <a:tcPr marL="68575" marR="68575" marT="0" marB="0"/>
                </a:tc>
                <a:tc>
                  <a:txBody>
                    <a:bodyPr/>
                    <a:lstStyle/>
                    <a:p>
                      <a:pPr marL="0" marR="0" lvl="0" indent="0" algn="just" rtl="0">
                        <a:lnSpc>
                          <a:spcPct val="107000"/>
                        </a:lnSpc>
                        <a:spcBef>
                          <a:spcPts val="0"/>
                        </a:spcBef>
                        <a:spcAft>
                          <a:spcPts val="0"/>
                        </a:spcAft>
                        <a:buNone/>
                      </a:pPr>
                      <a:r>
                        <a:rPr lang="en-IN" sz="1050" b="0" u="none" strike="noStrike" cap="none">
                          <a:solidFill>
                            <a:schemeClr val="dk1"/>
                          </a:solidFill>
                          <a:latin typeface="Times New Roman"/>
                          <a:ea typeface="Times New Roman"/>
                          <a:cs typeface="Times New Roman"/>
                          <a:sym typeface="Times New Roman"/>
                        </a:rPr>
                        <a:t>The study concluded that YOLOv5 model was faster model with an accuracy of 95.5% and had certain edge over the MediaPipe-LSTM model.</a:t>
                      </a:r>
                      <a:endParaRPr sz="1050" b="0" u="none" strike="noStrike" cap="none">
                        <a:solidFill>
                          <a:schemeClr val="dk1"/>
                        </a:solidFill>
                        <a:latin typeface="Times New Roman"/>
                        <a:ea typeface="Times New Roman"/>
                        <a:cs typeface="Times New Roman"/>
                        <a:sym typeface="Times New Roman"/>
                      </a:endParaRPr>
                    </a:p>
                  </a:txBody>
                  <a:tcPr marL="68575" marR="68575" marT="0" marB="0"/>
                </a:tc>
                <a:extLst>
                  <a:ext uri="{0D108BD9-81ED-4DB2-BD59-A6C34878D82A}">
                    <a16:rowId xmlns:a16="http://schemas.microsoft.com/office/drawing/2014/main" val="10001"/>
                  </a:ext>
                </a:extLst>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Shape 136"/>
        <p:cNvGrpSpPr/>
        <p:nvPr/>
      </p:nvGrpSpPr>
      <p:grpSpPr>
        <a:xfrm>
          <a:off x="0" y="0"/>
          <a:ext cx="0" cy="0"/>
          <a:chOff x="0" y="0"/>
          <a:chExt cx="0" cy="0"/>
        </a:xfrm>
      </p:grpSpPr>
      <p:sp>
        <p:nvSpPr>
          <p:cNvPr id="137" name="Google Shape;137;p8"/>
          <p:cNvSpPr txBox="1">
            <a:spLocks noGrp="1"/>
          </p:cNvSpPr>
          <p:nvPr>
            <p:ph type="title"/>
          </p:nvPr>
        </p:nvSpPr>
        <p:spPr>
          <a:xfrm>
            <a:off x="1417984" y="343231"/>
            <a:ext cx="5421958" cy="330200"/>
          </a:xfrm>
          <a:prstGeom prst="rect">
            <a:avLst/>
          </a:prstGeom>
          <a:noFill/>
          <a:ln>
            <a:noFill/>
          </a:ln>
        </p:spPr>
        <p:txBody>
          <a:bodyPr spcFirstLastPara="1" wrap="square" lIns="0" tIns="12050" rIns="0" bIns="0" anchor="t" anchorCtr="0">
            <a:spAutoFit/>
          </a:bodyPr>
          <a:lstStyle/>
          <a:p>
            <a:pPr marL="12700" lvl="0" indent="0" algn="l" rtl="0">
              <a:lnSpc>
                <a:spcPct val="100000"/>
              </a:lnSpc>
              <a:spcBef>
                <a:spcPts val="0"/>
              </a:spcBef>
              <a:spcAft>
                <a:spcPts val="0"/>
              </a:spcAft>
              <a:buNone/>
            </a:pPr>
            <a:r>
              <a:rPr lang="en-IN" sz="2000" b="0" dirty="0">
                <a:latin typeface="Arial"/>
                <a:ea typeface="Arial"/>
                <a:cs typeface="Arial"/>
                <a:sym typeface="Arial"/>
              </a:rPr>
              <a:t>Literature Survey (Survey of existing products)</a:t>
            </a:r>
            <a:endParaRPr sz="2000" dirty="0">
              <a:latin typeface="Arial"/>
              <a:ea typeface="Arial"/>
              <a:cs typeface="Arial"/>
              <a:sym typeface="Arial"/>
            </a:endParaRPr>
          </a:p>
        </p:txBody>
      </p:sp>
      <p:pic>
        <p:nvPicPr>
          <p:cNvPr id="138" name="Google Shape;138;p8"/>
          <p:cNvPicPr preferRelativeResize="0"/>
          <p:nvPr/>
        </p:nvPicPr>
        <p:blipFill rotWithShape="1">
          <a:blip r:embed="rId3">
            <a:alphaModFix/>
          </a:blip>
          <a:srcRect/>
          <a:stretch/>
        </p:blipFill>
        <p:spPr>
          <a:xfrm>
            <a:off x="6534911" y="0"/>
            <a:ext cx="2609087" cy="2516885"/>
          </a:xfrm>
          <a:prstGeom prst="rect">
            <a:avLst/>
          </a:prstGeom>
          <a:noFill/>
          <a:ln>
            <a:noFill/>
          </a:ln>
        </p:spPr>
      </p:pic>
      <p:pic>
        <p:nvPicPr>
          <p:cNvPr id="139" name="Google Shape;139;p8"/>
          <p:cNvPicPr preferRelativeResize="0"/>
          <p:nvPr/>
        </p:nvPicPr>
        <p:blipFill rotWithShape="1">
          <a:blip r:embed="rId4">
            <a:alphaModFix/>
          </a:blip>
          <a:srcRect/>
          <a:stretch/>
        </p:blipFill>
        <p:spPr>
          <a:xfrm>
            <a:off x="451866" y="302514"/>
            <a:ext cx="624839" cy="435863"/>
          </a:xfrm>
          <a:prstGeom prst="rect">
            <a:avLst/>
          </a:prstGeom>
          <a:noFill/>
          <a:ln>
            <a:noFill/>
          </a:ln>
        </p:spPr>
      </p:pic>
      <p:grpSp>
        <p:nvGrpSpPr>
          <p:cNvPr id="140" name="Google Shape;140;p8"/>
          <p:cNvGrpSpPr/>
          <p:nvPr/>
        </p:nvGrpSpPr>
        <p:grpSpPr>
          <a:xfrm>
            <a:off x="0" y="4917947"/>
            <a:ext cx="9144000" cy="226060"/>
            <a:chOff x="0" y="4917947"/>
            <a:chExt cx="9144000" cy="226060"/>
          </a:xfrm>
        </p:grpSpPr>
        <p:sp>
          <p:nvSpPr>
            <p:cNvPr id="141" name="Google Shape;141;p8"/>
            <p:cNvSpPr/>
            <p:nvPr/>
          </p:nvSpPr>
          <p:spPr>
            <a:xfrm>
              <a:off x="0" y="4917947"/>
              <a:ext cx="9144000" cy="226060"/>
            </a:xfrm>
            <a:custGeom>
              <a:avLst/>
              <a:gdLst/>
              <a:ahLst/>
              <a:cxnLst/>
              <a:rect l="l" t="t" r="r" b="b"/>
              <a:pathLst>
                <a:path w="9144000" h="226060" extrusionOk="0">
                  <a:moveTo>
                    <a:pt x="9144000" y="0"/>
                  </a:moveTo>
                  <a:lnTo>
                    <a:pt x="0" y="0"/>
                  </a:lnTo>
                  <a:lnTo>
                    <a:pt x="0" y="225551"/>
                  </a:lnTo>
                  <a:lnTo>
                    <a:pt x="9144000" y="225551"/>
                  </a:lnTo>
                  <a:lnTo>
                    <a:pt x="9144000" y="0"/>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2" name="Google Shape;142;p8"/>
            <p:cNvSpPr/>
            <p:nvPr/>
          </p:nvSpPr>
          <p:spPr>
            <a:xfrm>
              <a:off x="0" y="4917947"/>
              <a:ext cx="9144000" cy="226060"/>
            </a:xfrm>
            <a:custGeom>
              <a:avLst/>
              <a:gdLst/>
              <a:ahLst/>
              <a:cxnLst/>
              <a:rect l="l" t="t" r="r" b="b"/>
              <a:pathLst>
                <a:path w="9144000" h="226060" extrusionOk="0">
                  <a:moveTo>
                    <a:pt x="0" y="0"/>
                  </a:moveTo>
                  <a:lnTo>
                    <a:pt x="9144000" y="0"/>
                  </a:lnTo>
                  <a:lnTo>
                    <a:pt x="9144000" y="225856"/>
                  </a:lnTo>
                  <a:lnTo>
                    <a:pt x="0" y="225856"/>
                  </a:lnTo>
                  <a:lnTo>
                    <a:pt x="0" y="0"/>
                  </a:lnTo>
                  <a:close/>
                </a:path>
              </a:pathLst>
            </a:custGeom>
            <a:noFill/>
            <a:ln w="952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pic>
        <p:nvPicPr>
          <p:cNvPr id="143" name="Google Shape;143;p8"/>
          <p:cNvPicPr preferRelativeResize="0"/>
          <p:nvPr/>
        </p:nvPicPr>
        <p:blipFill rotWithShape="1">
          <a:blip r:embed="rId5">
            <a:alphaModFix/>
          </a:blip>
          <a:srcRect/>
          <a:stretch/>
        </p:blipFill>
        <p:spPr>
          <a:xfrm>
            <a:off x="492251" y="4286250"/>
            <a:ext cx="550925" cy="557021"/>
          </a:xfrm>
          <a:prstGeom prst="rect">
            <a:avLst/>
          </a:prstGeom>
          <a:noFill/>
          <a:ln>
            <a:noFill/>
          </a:ln>
        </p:spPr>
      </p:pic>
      <p:graphicFrame>
        <p:nvGraphicFramePr>
          <p:cNvPr id="144" name="Google Shape;144;p8"/>
          <p:cNvGraphicFramePr/>
          <p:nvPr/>
        </p:nvGraphicFramePr>
        <p:xfrm>
          <a:off x="914400" y="813053"/>
          <a:ext cx="7010375" cy="3511300"/>
        </p:xfrm>
        <a:graphic>
          <a:graphicData uri="http://schemas.openxmlformats.org/drawingml/2006/table">
            <a:tbl>
              <a:tblPr firstRow="1" firstCol="1" bandRow="1">
                <a:noFill/>
                <a:tableStyleId>{C38DA4D5-88AA-4F19-B68D-10750A75B97D}</a:tableStyleId>
              </a:tblPr>
              <a:tblGrid>
                <a:gridCol w="376800">
                  <a:extLst>
                    <a:ext uri="{9D8B030D-6E8A-4147-A177-3AD203B41FA5}">
                      <a16:colId xmlns:a16="http://schemas.microsoft.com/office/drawing/2014/main" val="20000"/>
                    </a:ext>
                  </a:extLst>
                </a:gridCol>
                <a:gridCol w="1591675">
                  <a:extLst>
                    <a:ext uri="{9D8B030D-6E8A-4147-A177-3AD203B41FA5}">
                      <a16:colId xmlns:a16="http://schemas.microsoft.com/office/drawing/2014/main" val="20001"/>
                    </a:ext>
                  </a:extLst>
                </a:gridCol>
                <a:gridCol w="969500">
                  <a:extLst>
                    <a:ext uri="{9D8B030D-6E8A-4147-A177-3AD203B41FA5}">
                      <a16:colId xmlns:a16="http://schemas.microsoft.com/office/drawing/2014/main" val="20002"/>
                    </a:ext>
                  </a:extLst>
                </a:gridCol>
                <a:gridCol w="432250">
                  <a:extLst>
                    <a:ext uri="{9D8B030D-6E8A-4147-A177-3AD203B41FA5}">
                      <a16:colId xmlns:a16="http://schemas.microsoft.com/office/drawing/2014/main" val="20003"/>
                    </a:ext>
                  </a:extLst>
                </a:gridCol>
                <a:gridCol w="2131600">
                  <a:extLst>
                    <a:ext uri="{9D8B030D-6E8A-4147-A177-3AD203B41FA5}">
                      <a16:colId xmlns:a16="http://schemas.microsoft.com/office/drawing/2014/main" val="20004"/>
                    </a:ext>
                  </a:extLst>
                </a:gridCol>
                <a:gridCol w="1508550">
                  <a:extLst>
                    <a:ext uri="{9D8B030D-6E8A-4147-A177-3AD203B41FA5}">
                      <a16:colId xmlns:a16="http://schemas.microsoft.com/office/drawing/2014/main" val="20005"/>
                    </a:ext>
                  </a:extLst>
                </a:gridCol>
              </a:tblGrid>
              <a:tr h="1755650">
                <a:tc>
                  <a:txBody>
                    <a:bodyPr/>
                    <a:lstStyle/>
                    <a:p>
                      <a:pPr marL="0" marR="0" lvl="0" indent="0" algn="just" rtl="0">
                        <a:lnSpc>
                          <a:spcPct val="100000"/>
                        </a:lnSpc>
                        <a:spcBef>
                          <a:spcPts val="0"/>
                        </a:spcBef>
                        <a:spcAft>
                          <a:spcPts val="0"/>
                        </a:spcAft>
                        <a:buNone/>
                      </a:pPr>
                      <a:r>
                        <a:rPr lang="en-IN" sz="1050" b="0" u="none" strike="noStrike" cap="none">
                          <a:solidFill>
                            <a:schemeClr val="dk1"/>
                          </a:solidFill>
                          <a:latin typeface="Times New Roman"/>
                          <a:ea typeface="Times New Roman"/>
                          <a:cs typeface="Times New Roman"/>
                          <a:sym typeface="Times New Roman"/>
                        </a:rPr>
                        <a:t>5.</a:t>
                      </a:r>
                      <a:endParaRPr sz="1050" b="0" u="none" strike="noStrike" cap="none">
                        <a:solidFill>
                          <a:schemeClr val="dk1"/>
                        </a:solidFill>
                        <a:latin typeface="Times New Roman"/>
                        <a:ea typeface="Times New Roman"/>
                        <a:cs typeface="Times New Roman"/>
                        <a:sym typeface="Times New Roman"/>
                      </a:endParaRPr>
                    </a:p>
                  </a:txBody>
                  <a:tcPr marL="68575" marR="68575" marT="0" marB="0"/>
                </a:tc>
                <a:tc>
                  <a:txBody>
                    <a:bodyPr/>
                    <a:lstStyle/>
                    <a:p>
                      <a:pPr marL="0" marR="0" lvl="0" indent="0" algn="just" rtl="0">
                        <a:lnSpc>
                          <a:spcPct val="100000"/>
                        </a:lnSpc>
                        <a:spcBef>
                          <a:spcPts val="0"/>
                        </a:spcBef>
                        <a:spcAft>
                          <a:spcPts val="0"/>
                        </a:spcAft>
                        <a:buNone/>
                      </a:pPr>
                      <a:r>
                        <a:rPr lang="en-IN" sz="1050" b="0" u="none" strike="noStrike" cap="none">
                          <a:solidFill>
                            <a:schemeClr val="dk1"/>
                          </a:solidFill>
                          <a:latin typeface="Times New Roman"/>
                          <a:ea typeface="Times New Roman"/>
                          <a:cs typeface="Times New Roman"/>
                          <a:sym typeface="Times New Roman"/>
                        </a:rPr>
                        <a:t>“Real-Time Translation of Sign Language for Speech Impaired” by Aishwarya D Shetty, Jyothi Shetty, Karthik K, Rakshitha, and Shabari Shedthi B</a:t>
                      </a:r>
                      <a:endParaRPr sz="1050" b="0" u="none" strike="noStrike" cap="none">
                        <a:solidFill>
                          <a:schemeClr val="dk1"/>
                        </a:solidFill>
                        <a:latin typeface="Times New Roman"/>
                        <a:ea typeface="Times New Roman"/>
                        <a:cs typeface="Times New Roman"/>
                        <a:sym typeface="Times New Roman"/>
                      </a:endParaRPr>
                    </a:p>
                  </a:txBody>
                  <a:tcPr marL="68575" marR="68575" marT="0" marB="0"/>
                </a:tc>
                <a:tc>
                  <a:txBody>
                    <a:bodyPr/>
                    <a:lstStyle/>
                    <a:p>
                      <a:pPr marL="0" marR="0" lvl="0" indent="0" algn="just" rtl="0">
                        <a:lnSpc>
                          <a:spcPct val="100000"/>
                        </a:lnSpc>
                        <a:spcBef>
                          <a:spcPts val="0"/>
                        </a:spcBef>
                        <a:spcAft>
                          <a:spcPts val="0"/>
                        </a:spcAft>
                        <a:buNone/>
                      </a:pPr>
                      <a:r>
                        <a:rPr lang="en-IN" sz="1050" b="0" u="none" strike="noStrike" cap="none">
                          <a:solidFill>
                            <a:schemeClr val="dk1"/>
                          </a:solidFill>
                          <a:latin typeface="Times New Roman"/>
                          <a:ea typeface="Times New Roman"/>
                          <a:cs typeface="Times New Roman"/>
                          <a:sym typeface="Times New Roman"/>
                        </a:rPr>
                        <a:t>7th International Conference on Computing Methodologies and Communication (ICCMC)</a:t>
                      </a:r>
                      <a:endParaRPr sz="1050" b="0" u="none" strike="noStrike" cap="none">
                        <a:solidFill>
                          <a:schemeClr val="dk1"/>
                        </a:solidFill>
                        <a:latin typeface="Times New Roman"/>
                        <a:ea typeface="Times New Roman"/>
                        <a:cs typeface="Times New Roman"/>
                        <a:sym typeface="Times New Roman"/>
                      </a:endParaRPr>
                    </a:p>
                  </a:txBody>
                  <a:tcPr marL="68575" marR="68575" marT="0" marB="0"/>
                </a:tc>
                <a:tc>
                  <a:txBody>
                    <a:bodyPr/>
                    <a:lstStyle/>
                    <a:p>
                      <a:pPr marL="0" marR="0" lvl="0" indent="0" algn="just" rtl="0">
                        <a:lnSpc>
                          <a:spcPct val="100000"/>
                        </a:lnSpc>
                        <a:spcBef>
                          <a:spcPts val="0"/>
                        </a:spcBef>
                        <a:spcAft>
                          <a:spcPts val="0"/>
                        </a:spcAft>
                        <a:buNone/>
                      </a:pPr>
                      <a:r>
                        <a:rPr lang="en-IN" sz="1050" b="0" u="none" strike="noStrike" cap="none">
                          <a:solidFill>
                            <a:schemeClr val="dk1"/>
                          </a:solidFill>
                          <a:latin typeface="Times New Roman"/>
                          <a:ea typeface="Times New Roman"/>
                          <a:cs typeface="Times New Roman"/>
                          <a:sym typeface="Times New Roman"/>
                        </a:rPr>
                        <a:t>2023</a:t>
                      </a:r>
                      <a:endParaRPr sz="1050" b="0" u="none" strike="noStrike" cap="none">
                        <a:solidFill>
                          <a:schemeClr val="dk1"/>
                        </a:solidFill>
                        <a:latin typeface="Times New Roman"/>
                        <a:ea typeface="Times New Roman"/>
                        <a:cs typeface="Times New Roman"/>
                        <a:sym typeface="Times New Roman"/>
                      </a:endParaRPr>
                    </a:p>
                  </a:txBody>
                  <a:tcPr marL="68575" marR="68575" marT="0" marB="0"/>
                </a:tc>
                <a:tc>
                  <a:txBody>
                    <a:bodyPr/>
                    <a:lstStyle/>
                    <a:p>
                      <a:pPr marL="0" marR="0" lvl="0" indent="0" algn="just" rtl="0">
                        <a:lnSpc>
                          <a:spcPct val="100000"/>
                        </a:lnSpc>
                        <a:spcBef>
                          <a:spcPts val="0"/>
                        </a:spcBef>
                        <a:spcAft>
                          <a:spcPts val="0"/>
                        </a:spcAft>
                        <a:buNone/>
                      </a:pPr>
                      <a:r>
                        <a:rPr lang="en-IN" sz="1050" b="0" u="none" strike="noStrike" cap="none">
                          <a:solidFill>
                            <a:schemeClr val="dk1"/>
                          </a:solidFill>
                          <a:latin typeface="Times New Roman"/>
                          <a:ea typeface="Times New Roman"/>
                          <a:cs typeface="Times New Roman"/>
                          <a:sym typeface="Times New Roman"/>
                        </a:rPr>
                        <a:t>In this study, LSTM networks classify speech-impaired users' sign language signs via real-time computer vision, coupled with deep neural networks and edge detection for hand recognition. Training employs holistic key points from videos capturing pose, facial features, and hand landmarks.</a:t>
                      </a:r>
                      <a:endParaRPr/>
                    </a:p>
                    <a:p>
                      <a:pPr marL="0" marR="0" lvl="0" indent="0" algn="just" rtl="0">
                        <a:lnSpc>
                          <a:spcPct val="100000"/>
                        </a:lnSpc>
                        <a:spcBef>
                          <a:spcPts val="800"/>
                        </a:spcBef>
                        <a:spcAft>
                          <a:spcPts val="0"/>
                        </a:spcAft>
                        <a:buNone/>
                      </a:pPr>
                      <a:r>
                        <a:rPr lang="en-IN" sz="1050" b="0" u="none" strike="noStrike" cap="none">
                          <a:solidFill>
                            <a:schemeClr val="dk1"/>
                          </a:solidFill>
                          <a:latin typeface="Times New Roman"/>
                          <a:ea typeface="Times New Roman"/>
                          <a:cs typeface="Times New Roman"/>
                          <a:sym typeface="Times New Roman"/>
                        </a:rPr>
                        <a:t> </a:t>
                      </a:r>
                      <a:endParaRPr sz="1050" b="0" u="none" strike="noStrike" cap="none">
                        <a:solidFill>
                          <a:schemeClr val="dk1"/>
                        </a:solidFill>
                        <a:latin typeface="Times New Roman"/>
                        <a:ea typeface="Times New Roman"/>
                        <a:cs typeface="Times New Roman"/>
                        <a:sym typeface="Times New Roman"/>
                      </a:endParaRPr>
                    </a:p>
                  </a:txBody>
                  <a:tcPr marL="68575" marR="68575" marT="0" marB="0"/>
                </a:tc>
                <a:tc>
                  <a:txBody>
                    <a:bodyPr/>
                    <a:lstStyle/>
                    <a:p>
                      <a:pPr marL="0" marR="0" lvl="0" indent="0" algn="just" rtl="0">
                        <a:lnSpc>
                          <a:spcPct val="100000"/>
                        </a:lnSpc>
                        <a:spcBef>
                          <a:spcPts val="0"/>
                        </a:spcBef>
                        <a:spcAft>
                          <a:spcPts val="0"/>
                        </a:spcAft>
                        <a:buNone/>
                      </a:pPr>
                      <a:r>
                        <a:rPr lang="en-IN" sz="1050" b="0" u="none" strike="noStrike" cap="none">
                          <a:solidFill>
                            <a:schemeClr val="dk1"/>
                          </a:solidFill>
                          <a:latin typeface="Times New Roman"/>
                          <a:ea typeface="Times New Roman"/>
                          <a:cs typeface="Times New Roman"/>
                          <a:sym typeface="Times New Roman"/>
                        </a:rPr>
                        <a:t>Proposed model can predict with an accuracy of 90%, showing the feasibility of using LSTM-based neural networks for the purpose of sign language translation.</a:t>
                      </a:r>
                      <a:endParaRPr sz="1050" b="0" u="none" strike="noStrike" cap="none">
                        <a:solidFill>
                          <a:schemeClr val="dk1"/>
                        </a:solidFill>
                        <a:latin typeface="Times New Roman"/>
                        <a:ea typeface="Times New Roman"/>
                        <a:cs typeface="Times New Roman"/>
                        <a:sym typeface="Times New Roman"/>
                      </a:endParaRPr>
                    </a:p>
                  </a:txBody>
                  <a:tcPr marL="68575" marR="68575" marT="0" marB="0"/>
                </a:tc>
                <a:extLst>
                  <a:ext uri="{0D108BD9-81ED-4DB2-BD59-A6C34878D82A}">
                    <a16:rowId xmlns:a16="http://schemas.microsoft.com/office/drawing/2014/main" val="10000"/>
                  </a:ext>
                </a:extLst>
              </a:tr>
              <a:tr h="1755650">
                <a:tc>
                  <a:txBody>
                    <a:bodyPr/>
                    <a:lstStyle/>
                    <a:p>
                      <a:pPr marL="0" marR="0" lvl="0" indent="0" algn="just" rtl="0">
                        <a:lnSpc>
                          <a:spcPct val="100000"/>
                        </a:lnSpc>
                        <a:spcBef>
                          <a:spcPts val="0"/>
                        </a:spcBef>
                        <a:spcAft>
                          <a:spcPts val="0"/>
                        </a:spcAft>
                        <a:buNone/>
                      </a:pPr>
                      <a:r>
                        <a:rPr lang="en-IN" sz="1050" b="0" u="none" strike="noStrike" cap="none">
                          <a:solidFill>
                            <a:schemeClr val="dk1"/>
                          </a:solidFill>
                          <a:latin typeface="Times New Roman"/>
                          <a:ea typeface="Times New Roman"/>
                          <a:cs typeface="Times New Roman"/>
                          <a:sym typeface="Times New Roman"/>
                        </a:rPr>
                        <a:t>6.</a:t>
                      </a:r>
                      <a:endParaRPr sz="1050" b="0" u="none" strike="noStrike" cap="none">
                        <a:solidFill>
                          <a:schemeClr val="dk1"/>
                        </a:solidFill>
                        <a:latin typeface="Times New Roman"/>
                        <a:ea typeface="Times New Roman"/>
                        <a:cs typeface="Times New Roman"/>
                        <a:sym typeface="Times New Roman"/>
                      </a:endParaRPr>
                    </a:p>
                  </a:txBody>
                  <a:tcPr marL="68575" marR="68575" marT="0" marB="0"/>
                </a:tc>
                <a:tc>
                  <a:txBody>
                    <a:bodyPr/>
                    <a:lstStyle/>
                    <a:p>
                      <a:pPr marL="0" marR="0" lvl="0" indent="0" algn="just" rtl="0">
                        <a:lnSpc>
                          <a:spcPct val="100000"/>
                        </a:lnSpc>
                        <a:spcBef>
                          <a:spcPts val="0"/>
                        </a:spcBef>
                        <a:spcAft>
                          <a:spcPts val="0"/>
                        </a:spcAft>
                        <a:buNone/>
                      </a:pPr>
                      <a:r>
                        <a:rPr lang="en-IN" sz="1050" b="0" u="none" strike="noStrike" cap="none">
                          <a:solidFill>
                            <a:schemeClr val="dk1"/>
                          </a:solidFill>
                          <a:latin typeface="Times New Roman"/>
                          <a:ea typeface="Times New Roman"/>
                          <a:cs typeface="Times New Roman"/>
                          <a:sym typeface="Times New Roman"/>
                        </a:rPr>
                        <a:t>“Recognition of Indian Sign Language (ISL) Using Deep Learning Model” by Sakshi Sharma and Sukhvinder Singh</a:t>
                      </a:r>
                      <a:endParaRPr sz="1050" b="0" u="none" strike="noStrike" cap="none">
                        <a:solidFill>
                          <a:schemeClr val="dk1"/>
                        </a:solidFill>
                        <a:latin typeface="Times New Roman"/>
                        <a:ea typeface="Times New Roman"/>
                        <a:cs typeface="Times New Roman"/>
                        <a:sym typeface="Times New Roman"/>
                      </a:endParaRPr>
                    </a:p>
                  </a:txBody>
                  <a:tcPr marL="68575" marR="68575" marT="0" marB="0"/>
                </a:tc>
                <a:tc>
                  <a:txBody>
                    <a:bodyPr/>
                    <a:lstStyle/>
                    <a:p>
                      <a:pPr marL="0" marR="0" lvl="0" indent="0" algn="just" rtl="0">
                        <a:lnSpc>
                          <a:spcPct val="100000"/>
                        </a:lnSpc>
                        <a:spcBef>
                          <a:spcPts val="0"/>
                        </a:spcBef>
                        <a:spcAft>
                          <a:spcPts val="0"/>
                        </a:spcAft>
                        <a:buNone/>
                      </a:pPr>
                      <a:r>
                        <a:rPr lang="en-IN" sz="1050" b="0" u="none" strike="noStrike" cap="none">
                          <a:solidFill>
                            <a:schemeClr val="dk1"/>
                          </a:solidFill>
                          <a:latin typeface="Times New Roman"/>
                          <a:ea typeface="Times New Roman"/>
                          <a:cs typeface="Times New Roman"/>
                          <a:sym typeface="Times New Roman"/>
                        </a:rPr>
                        <a:t>Wireless Personal Communications</a:t>
                      </a:r>
                      <a:endParaRPr/>
                    </a:p>
                    <a:p>
                      <a:pPr marL="0" marR="0" lvl="0" indent="0" algn="just" rtl="0">
                        <a:lnSpc>
                          <a:spcPct val="100000"/>
                        </a:lnSpc>
                        <a:spcBef>
                          <a:spcPts val="800"/>
                        </a:spcBef>
                        <a:spcAft>
                          <a:spcPts val="0"/>
                        </a:spcAft>
                        <a:buNone/>
                      </a:pPr>
                      <a:r>
                        <a:rPr lang="en-IN" sz="1050" b="0" u="none" strike="noStrike" cap="none">
                          <a:solidFill>
                            <a:schemeClr val="dk1"/>
                          </a:solidFill>
                          <a:latin typeface="Times New Roman"/>
                          <a:ea typeface="Times New Roman"/>
                          <a:cs typeface="Times New Roman"/>
                          <a:sym typeface="Times New Roman"/>
                        </a:rPr>
                        <a:t>An International Journal -Springer</a:t>
                      </a:r>
                      <a:endParaRPr sz="1050" b="0" u="none" strike="noStrike" cap="none">
                        <a:solidFill>
                          <a:schemeClr val="dk1"/>
                        </a:solidFill>
                        <a:latin typeface="Times New Roman"/>
                        <a:ea typeface="Times New Roman"/>
                        <a:cs typeface="Times New Roman"/>
                        <a:sym typeface="Times New Roman"/>
                      </a:endParaRPr>
                    </a:p>
                  </a:txBody>
                  <a:tcPr marL="68575" marR="68575" marT="0" marB="0"/>
                </a:tc>
                <a:tc>
                  <a:txBody>
                    <a:bodyPr/>
                    <a:lstStyle/>
                    <a:p>
                      <a:pPr marL="0" marR="0" lvl="0" indent="0" algn="just" rtl="0">
                        <a:lnSpc>
                          <a:spcPct val="100000"/>
                        </a:lnSpc>
                        <a:spcBef>
                          <a:spcPts val="0"/>
                        </a:spcBef>
                        <a:spcAft>
                          <a:spcPts val="0"/>
                        </a:spcAft>
                        <a:buNone/>
                      </a:pPr>
                      <a:r>
                        <a:rPr lang="en-IN" sz="1050" b="0" u="none" strike="noStrike" cap="none">
                          <a:solidFill>
                            <a:schemeClr val="dk1"/>
                          </a:solidFill>
                          <a:latin typeface="Times New Roman"/>
                          <a:ea typeface="Times New Roman"/>
                          <a:cs typeface="Times New Roman"/>
                          <a:sym typeface="Times New Roman"/>
                        </a:rPr>
                        <a:t>2022</a:t>
                      </a:r>
                      <a:endParaRPr sz="1050" b="0" u="none" strike="noStrike" cap="none">
                        <a:solidFill>
                          <a:schemeClr val="dk1"/>
                        </a:solidFill>
                        <a:latin typeface="Times New Roman"/>
                        <a:ea typeface="Times New Roman"/>
                        <a:cs typeface="Times New Roman"/>
                        <a:sym typeface="Times New Roman"/>
                      </a:endParaRPr>
                    </a:p>
                  </a:txBody>
                  <a:tcPr marL="68575" marR="68575" marT="0" marB="0"/>
                </a:tc>
                <a:tc>
                  <a:txBody>
                    <a:bodyPr/>
                    <a:lstStyle/>
                    <a:p>
                      <a:pPr marL="0" marR="0" lvl="0" indent="0" algn="just" rtl="0">
                        <a:lnSpc>
                          <a:spcPct val="100000"/>
                        </a:lnSpc>
                        <a:spcBef>
                          <a:spcPts val="0"/>
                        </a:spcBef>
                        <a:spcAft>
                          <a:spcPts val="0"/>
                        </a:spcAft>
                        <a:buNone/>
                      </a:pPr>
                      <a:r>
                        <a:rPr lang="en-IN" sz="1050" b="0" u="none" strike="noStrike" cap="none">
                          <a:solidFill>
                            <a:schemeClr val="dk1"/>
                          </a:solidFill>
                          <a:latin typeface="Times New Roman"/>
                          <a:ea typeface="Times New Roman"/>
                          <a:cs typeface="Times New Roman"/>
                          <a:sym typeface="Times New Roman"/>
                        </a:rPr>
                        <a:t>The authors propose a deep learning approach for recognizing Indian Sign Language (ISL). The approach uses a convolutional neural network (CNN) to extract features from the hand images, and then a long short-term memory (LSTM) network to classify the hand signs.</a:t>
                      </a:r>
                      <a:endParaRPr/>
                    </a:p>
                  </a:txBody>
                  <a:tcPr marL="68575" marR="68575" marT="0" marB="0"/>
                </a:tc>
                <a:tc>
                  <a:txBody>
                    <a:bodyPr/>
                    <a:lstStyle/>
                    <a:p>
                      <a:pPr marL="0" marR="0" lvl="0" indent="0" algn="just" rtl="0">
                        <a:lnSpc>
                          <a:spcPct val="100000"/>
                        </a:lnSpc>
                        <a:spcBef>
                          <a:spcPts val="0"/>
                        </a:spcBef>
                        <a:spcAft>
                          <a:spcPts val="0"/>
                        </a:spcAft>
                        <a:buNone/>
                      </a:pPr>
                      <a:r>
                        <a:rPr lang="en-IN" sz="1050" b="0" u="none" strike="noStrike" cap="none">
                          <a:solidFill>
                            <a:schemeClr val="dk1"/>
                          </a:solidFill>
                          <a:latin typeface="Times New Roman"/>
                          <a:ea typeface="Times New Roman"/>
                          <a:cs typeface="Times New Roman"/>
                          <a:sym typeface="Times New Roman"/>
                        </a:rPr>
                        <a:t>The approach achieves an accuracy of 92.43% on a test set of hand images. This was significant improvement over previous approach to ISL recognition</a:t>
                      </a:r>
                      <a:endParaRPr sz="1050" b="0" u="none" strike="noStrike" cap="none">
                        <a:solidFill>
                          <a:schemeClr val="dk1"/>
                        </a:solidFill>
                        <a:latin typeface="Times New Roman"/>
                        <a:ea typeface="Times New Roman"/>
                        <a:cs typeface="Times New Roman"/>
                        <a:sym typeface="Times New Roman"/>
                      </a:endParaRPr>
                    </a:p>
                  </a:txBody>
                  <a:tcPr marL="68575" marR="68575" marT="0" marB="0"/>
                </a:tc>
                <a:extLst>
                  <a:ext uri="{0D108BD9-81ED-4DB2-BD59-A6C34878D82A}">
                    <a16:rowId xmlns:a16="http://schemas.microsoft.com/office/drawing/2014/main" val="10001"/>
                  </a:ext>
                </a:extLst>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Shape 148"/>
        <p:cNvGrpSpPr/>
        <p:nvPr/>
      </p:nvGrpSpPr>
      <p:grpSpPr>
        <a:xfrm>
          <a:off x="0" y="0"/>
          <a:ext cx="0" cy="0"/>
          <a:chOff x="0" y="0"/>
          <a:chExt cx="0" cy="0"/>
        </a:xfrm>
      </p:grpSpPr>
      <p:sp>
        <p:nvSpPr>
          <p:cNvPr id="149" name="Google Shape;149;p9"/>
          <p:cNvSpPr txBox="1">
            <a:spLocks noGrp="1"/>
          </p:cNvSpPr>
          <p:nvPr>
            <p:ph type="title"/>
          </p:nvPr>
        </p:nvSpPr>
        <p:spPr>
          <a:xfrm>
            <a:off x="1404730" y="343231"/>
            <a:ext cx="5435211" cy="330200"/>
          </a:xfrm>
          <a:prstGeom prst="rect">
            <a:avLst/>
          </a:prstGeom>
          <a:noFill/>
          <a:ln>
            <a:noFill/>
          </a:ln>
        </p:spPr>
        <p:txBody>
          <a:bodyPr spcFirstLastPara="1" wrap="square" lIns="0" tIns="12050" rIns="0" bIns="0" anchor="t" anchorCtr="0">
            <a:spAutoFit/>
          </a:bodyPr>
          <a:lstStyle/>
          <a:p>
            <a:pPr marL="12700" lvl="0" indent="0" algn="l" rtl="0">
              <a:lnSpc>
                <a:spcPct val="100000"/>
              </a:lnSpc>
              <a:spcBef>
                <a:spcPts val="0"/>
              </a:spcBef>
              <a:spcAft>
                <a:spcPts val="0"/>
              </a:spcAft>
              <a:buNone/>
            </a:pPr>
            <a:r>
              <a:rPr lang="en-IN" sz="2000" b="0" dirty="0">
                <a:latin typeface="Arial"/>
                <a:ea typeface="Arial"/>
                <a:cs typeface="Arial"/>
                <a:sym typeface="Arial"/>
              </a:rPr>
              <a:t>Literature Survey (Survey of existing products)</a:t>
            </a:r>
            <a:endParaRPr sz="2000" dirty="0">
              <a:latin typeface="Arial"/>
              <a:ea typeface="Arial"/>
              <a:cs typeface="Arial"/>
              <a:sym typeface="Arial"/>
            </a:endParaRPr>
          </a:p>
        </p:txBody>
      </p:sp>
      <p:pic>
        <p:nvPicPr>
          <p:cNvPr id="150" name="Google Shape;150;p9"/>
          <p:cNvPicPr preferRelativeResize="0"/>
          <p:nvPr/>
        </p:nvPicPr>
        <p:blipFill rotWithShape="1">
          <a:blip r:embed="rId3">
            <a:alphaModFix/>
          </a:blip>
          <a:srcRect/>
          <a:stretch/>
        </p:blipFill>
        <p:spPr>
          <a:xfrm>
            <a:off x="6534911" y="0"/>
            <a:ext cx="2609087" cy="2516885"/>
          </a:xfrm>
          <a:prstGeom prst="rect">
            <a:avLst/>
          </a:prstGeom>
          <a:noFill/>
          <a:ln>
            <a:noFill/>
          </a:ln>
        </p:spPr>
      </p:pic>
      <p:pic>
        <p:nvPicPr>
          <p:cNvPr id="151" name="Google Shape;151;p9"/>
          <p:cNvPicPr preferRelativeResize="0"/>
          <p:nvPr/>
        </p:nvPicPr>
        <p:blipFill rotWithShape="1">
          <a:blip r:embed="rId4">
            <a:alphaModFix/>
          </a:blip>
          <a:srcRect/>
          <a:stretch/>
        </p:blipFill>
        <p:spPr>
          <a:xfrm>
            <a:off x="451866" y="302514"/>
            <a:ext cx="624839" cy="435863"/>
          </a:xfrm>
          <a:prstGeom prst="rect">
            <a:avLst/>
          </a:prstGeom>
          <a:noFill/>
          <a:ln>
            <a:noFill/>
          </a:ln>
        </p:spPr>
      </p:pic>
      <p:grpSp>
        <p:nvGrpSpPr>
          <p:cNvPr id="152" name="Google Shape;152;p9"/>
          <p:cNvGrpSpPr/>
          <p:nvPr/>
        </p:nvGrpSpPr>
        <p:grpSpPr>
          <a:xfrm>
            <a:off x="0" y="4917947"/>
            <a:ext cx="9144000" cy="226060"/>
            <a:chOff x="0" y="4917947"/>
            <a:chExt cx="9144000" cy="226060"/>
          </a:xfrm>
        </p:grpSpPr>
        <p:sp>
          <p:nvSpPr>
            <p:cNvPr id="153" name="Google Shape;153;p9"/>
            <p:cNvSpPr/>
            <p:nvPr/>
          </p:nvSpPr>
          <p:spPr>
            <a:xfrm>
              <a:off x="0" y="4917947"/>
              <a:ext cx="9144000" cy="226060"/>
            </a:xfrm>
            <a:custGeom>
              <a:avLst/>
              <a:gdLst/>
              <a:ahLst/>
              <a:cxnLst/>
              <a:rect l="l" t="t" r="r" b="b"/>
              <a:pathLst>
                <a:path w="9144000" h="226060" extrusionOk="0">
                  <a:moveTo>
                    <a:pt x="9144000" y="0"/>
                  </a:moveTo>
                  <a:lnTo>
                    <a:pt x="0" y="0"/>
                  </a:lnTo>
                  <a:lnTo>
                    <a:pt x="0" y="225551"/>
                  </a:lnTo>
                  <a:lnTo>
                    <a:pt x="9144000" y="225551"/>
                  </a:lnTo>
                  <a:lnTo>
                    <a:pt x="9144000" y="0"/>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4" name="Google Shape;154;p9"/>
            <p:cNvSpPr/>
            <p:nvPr/>
          </p:nvSpPr>
          <p:spPr>
            <a:xfrm>
              <a:off x="0" y="4917947"/>
              <a:ext cx="9144000" cy="226060"/>
            </a:xfrm>
            <a:custGeom>
              <a:avLst/>
              <a:gdLst/>
              <a:ahLst/>
              <a:cxnLst/>
              <a:rect l="l" t="t" r="r" b="b"/>
              <a:pathLst>
                <a:path w="9144000" h="226060" extrusionOk="0">
                  <a:moveTo>
                    <a:pt x="0" y="0"/>
                  </a:moveTo>
                  <a:lnTo>
                    <a:pt x="9144000" y="0"/>
                  </a:lnTo>
                  <a:lnTo>
                    <a:pt x="9144000" y="225856"/>
                  </a:lnTo>
                  <a:lnTo>
                    <a:pt x="0" y="225856"/>
                  </a:lnTo>
                  <a:lnTo>
                    <a:pt x="0" y="0"/>
                  </a:lnTo>
                  <a:close/>
                </a:path>
              </a:pathLst>
            </a:custGeom>
            <a:noFill/>
            <a:ln w="952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pic>
        <p:nvPicPr>
          <p:cNvPr id="155" name="Google Shape;155;p9"/>
          <p:cNvPicPr preferRelativeResize="0"/>
          <p:nvPr/>
        </p:nvPicPr>
        <p:blipFill rotWithShape="1">
          <a:blip r:embed="rId5">
            <a:alphaModFix/>
          </a:blip>
          <a:srcRect/>
          <a:stretch/>
        </p:blipFill>
        <p:spPr>
          <a:xfrm>
            <a:off x="492251" y="4286250"/>
            <a:ext cx="550925" cy="557021"/>
          </a:xfrm>
          <a:prstGeom prst="rect">
            <a:avLst/>
          </a:prstGeom>
          <a:noFill/>
          <a:ln>
            <a:noFill/>
          </a:ln>
        </p:spPr>
      </p:pic>
      <p:graphicFrame>
        <p:nvGraphicFramePr>
          <p:cNvPr id="156" name="Google Shape;156;p9"/>
          <p:cNvGraphicFramePr/>
          <p:nvPr/>
        </p:nvGraphicFramePr>
        <p:xfrm>
          <a:off x="914400" y="839314"/>
          <a:ext cx="7090525" cy="3446925"/>
        </p:xfrm>
        <a:graphic>
          <a:graphicData uri="http://schemas.openxmlformats.org/drawingml/2006/table">
            <a:tbl>
              <a:tblPr firstRow="1" firstCol="1" bandRow="1">
                <a:noFill/>
                <a:tableStyleId>{C38DA4D5-88AA-4F19-B68D-10750A75B97D}</a:tableStyleId>
              </a:tblPr>
              <a:tblGrid>
                <a:gridCol w="381100">
                  <a:extLst>
                    <a:ext uri="{9D8B030D-6E8A-4147-A177-3AD203B41FA5}">
                      <a16:colId xmlns:a16="http://schemas.microsoft.com/office/drawing/2014/main" val="20000"/>
                    </a:ext>
                  </a:extLst>
                </a:gridCol>
                <a:gridCol w="1609875">
                  <a:extLst>
                    <a:ext uri="{9D8B030D-6E8A-4147-A177-3AD203B41FA5}">
                      <a16:colId xmlns:a16="http://schemas.microsoft.com/office/drawing/2014/main" val="20001"/>
                    </a:ext>
                  </a:extLst>
                </a:gridCol>
                <a:gridCol w="980575">
                  <a:extLst>
                    <a:ext uri="{9D8B030D-6E8A-4147-A177-3AD203B41FA5}">
                      <a16:colId xmlns:a16="http://schemas.microsoft.com/office/drawing/2014/main" val="20002"/>
                    </a:ext>
                  </a:extLst>
                </a:gridCol>
                <a:gridCol w="537575">
                  <a:extLst>
                    <a:ext uri="{9D8B030D-6E8A-4147-A177-3AD203B41FA5}">
                      <a16:colId xmlns:a16="http://schemas.microsoft.com/office/drawing/2014/main" val="20003"/>
                    </a:ext>
                  </a:extLst>
                </a:gridCol>
                <a:gridCol w="2055600">
                  <a:extLst>
                    <a:ext uri="{9D8B030D-6E8A-4147-A177-3AD203B41FA5}">
                      <a16:colId xmlns:a16="http://schemas.microsoft.com/office/drawing/2014/main" val="20004"/>
                    </a:ext>
                  </a:extLst>
                </a:gridCol>
                <a:gridCol w="1525800">
                  <a:extLst>
                    <a:ext uri="{9D8B030D-6E8A-4147-A177-3AD203B41FA5}">
                      <a16:colId xmlns:a16="http://schemas.microsoft.com/office/drawing/2014/main" val="20005"/>
                    </a:ext>
                  </a:extLst>
                </a:gridCol>
              </a:tblGrid>
              <a:tr h="1487400">
                <a:tc>
                  <a:txBody>
                    <a:bodyPr/>
                    <a:lstStyle/>
                    <a:p>
                      <a:pPr marL="0" marR="0" lvl="0" indent="0" algn="just" rtl="0">
                        <a:lnSpc>
                          <a:spcPct val="100000"/>
                        </a:lnSpc>
                        <a:spcBef>
                          <a:spcPts val="0"/>
                        </a:spcBef>
                        <a:spcAft>
                          <a:spcPts val="0"/>
                        </a:spcAft>
                        <a:buNone/>
                      </a:pPr>
                      <a:r>
                        <a:rPr lang="en-IN" sz="1050" b="0" u="none" strike="noStrike" cap="none">
                          <a:solidFill>
                            <a:schemeClr val="dk1"/>
                          </a:solidFill>
                          <a:latin typeface="Times New Roman"/>
                          <a:ea typeface="Times New Roman"/>
                          <a:cs typeface="Times New Roman"/>
                          <a:sym typeface="Times New Roman"/>
                        </a:rPr>
                        <a:t>7.</a:t>
                      </a:r>
                      <a:endParaRPr sz="1050" b="0" u="none" strike="noStrike" cap="none">
                        <a:solidFill>
                          <a:schemeClr val="dk1"/>
                        </a:solidFill>
                        <a:latin typeface="Times New Roman"/>
                        <a:ea typeface="Times New Roman"/>
                        <a:cs typeface="Times New Roman"/>
                        <a:sym typeface="Times New Roman"/>
                      </a:endParaRPr>
                    </a:p>
                  </a:txBody>
                  <a:tcPr marL="68575" marR="68575" marT="0" marB="0"/>
                </a:tc>
                <a:tc>
                  <a:txBody>
                    <a:bodyPr/>
                    <a:lstStyle/>
                    <a:p>
                      <a:pPr marL="0" marR="0" lvl="0" indent="0" algn="just" rtl="0">
                        <a:lnSpc>
                          <a:spcPct val="100000"/>
                        </a:lnSpc>
                        <a:spcBef>
                          <a:spcPts val="0"/>
                        </a:spcBef>
                        <a:spcAft>
                          <a:spcPts val="0"/>
                        </a:spcAft>
                        <a:buNone/>
                      </a:pPr>
                      <a:r>
                        <a:rPr lang="en-IN" sz="1050" b="0" u="none" strike="noStrike" cap="none">
                          <a:solidFill>
                            <a:schemeClr val="dk1"/>
                          </a:solidFill>
                          <a:latin typeface="Times New Roman"/>
                          <a:ea typeface="Times New Roman"/>
                          <a:cs typeface="Times New Roman"/>
                          <a:sym typeface="Times New Roman"/>
                        </a:rPr>
                        <a:t>“Sign Language Recognition using Machine Learning Algorithm” by N Rajasekhar, M Geetha Yadav, Charitha Vedantam, Karthik Pellakuru, Chaitanya Navapete</a:t>
                      </a:r>
                      <a:endParaRPr sz="1050" b="0" u="none" strike="noStrike" cap="none">
                        <a:solidFill>
                          <a:schemeClr val="dk1"/>
                        </a:solidFill>
                        <a:latin typeface="Times New Roman"/>
                        <a:ea typeface="Times New Roman"/>
                        <a:cs typeface="Times New Roman"/>
                        <a:sym typeface="Times New Roman"/>
                      </a:endParaRPr>
                    </a:p>
                  </a:txBody>
                  <a:tcPr marL="68575" marR="68575" marT="0" marB="0"/>
                </a:tc>
                <a:tc>
                  <a:txBody>
                    <a:bodyPr/>
                    <a:lstStyle/>
                    <a:p>
                      <a:pPr marL="0" marR="0" lvl="0" indent="0" algn="just" rtl="0">
                        <a:lnSpc>
                          <a:spcPct val="100000"/>
                        </a:lnSpc>
                        <a:spcBef>
                          <a:spcPts val="0"/>
                        </a:spcBef>
                        <a:spcAft>
                          <a:spcPts val="0"/>
                        </a:spcAft>
                        <a:buNone/>
                      </a:pPr>
                      <a:r>
                        <a:rPr lang="en-IN" sz="1050" b="0" u="none" strike="noStrike" cap="none">
                          <a:solidFill>
                            <a:schemeClr val="dk1"/>
                          </a:solidFill>
                          <a:latin typeface="Times New Roman"/>
                          <a:ea typeface="Times New Roman"/>
                          <a:cs typeface="Times New Roman"/>
                          <a:sym typeface="Times New Roman"/>
                        </a:rPr>
                        <a:t>International Conference on Sustainable Computing and Smart Systems (ICSCSS)</a:t>
                      </a:r>
                      <a:endParaRPr sz="1050" b="0" u="none" strike="noStrike" cap="none">
                        <a:solidFill>
                          <a:schemeClr val="dk1"/>
                        </a:solidFill>
                        <a:latin typeface="Times New Roman"/>
                        <a:ea typeface="Times New Roman"/>
                        <a:cs typeface="Times New Roman"/>
                        <a:sym typeface="Times New Roman"/>
                      </a:endParaRPr>
                    </a:p>
                  </a:txBody>
                  <a:tcPr marL="68575" marR="68575" marT="0" marB="0"/>
                </a:tc>
                <a:tc>
                  <a:txBody>
                    <a:bodyPr/>
                    <a:lstStyle/>
                    <a:p>
                      <a:pPr marL="0" marR="0" lvl="0" indent="0" algn="just" rtl="0">
                        <a:lnSpc>
                          <a:spcPct val="100000"/>
                        </a:lnSpc>
                        <a:spcBef>
                          <a:spcPts val="0"/>
                        </a:spcBef>
                        <a:spcAft>
                          <a:spcPts val="0"/>
                        </a:spcAft>
                        <a:buNone/>
                      </a:pPr>
                      <a:r>
                        <a:rPr lang="en-IN" sz="1050" b="0" u="none" strike="noStrike" cap="none">
                          <a:solidFill>
                            <a:schemeClr val="dk1"/>
                          </a:solidFill>
                          <a:latin typeface="Times New Roman"/>
                          <a:ea typeface="Times New Roman"/>
                          <a:cs typeface="Times New Roman"/>
                          <a:sym typeface="Times New Roman"/>
                        </a:rPr>
                        <a:t>2023</a:t>
                      </a:r>
                      <a:endParaRPr sz="1050" b="0" u="none" strike="noStrike" cap="none">
                        <a:solidFill>
                          <a:schemeClr val="dk1"/>
                        </a:solidFill>
                        <a:latin typeface="Times New Roman"/>
                        <a:ea typeface="Times New Roman"/>
                        <a:cs typeface="Times New Roman"/>
                        <a:sym typeface="Times New Roman"/>
                      </a:endParaRPr>
                    </a:p>
                  </a:txBody>
                  <a:tcPr marL="68575" marR="68575" marT="0" marB="0"/>
                </a:tc>
                <a:tc>
                  <a:txBody>
                    <a:bodyPr/>
                    <a:lstStyle/>
                    <a:p>
                      <a:pPr marL="0" marR="0" lvl="0" indent="0" algn="just" rtl="0">
                        <a:lnSpc>
                          <a:spcPct val="100000"/>
                        </a:lnSpc>
                        <a:spcBef>
                          <a:spcPts val="0"/>
                        </a:spcBef>
                        <a:spcAft>
                          <a:spcPts val="0"/>
                        </a:spcAft>
                        <a:buNone/>
                      </a:pPr>
                      <a:r>
                        <a:rPr lang="en-IN" sz="1050" b="0" u="none" strike="noStrike" cap="none">
                          <a:solidFill>
                            <a:schemeClr val="dk1"/>
                          </a:solidFill>
                          <a:latin typeface="Times New Roman"/>
                          <a:ea typeface="Times New Roman"/>
                          <a:cs typeface="Times New Roman"/>
                          <a:sym typeface="Times New Roman"/>
                        </a:rPr>
                        <a:t>The authors propose a machine learning approach for recognizing sign language. The approach uses a support vector machine (SVM) classifier to classify the hand signs.</a:t>
                      </a:r>
                      <a:endParaRPr sz="1050" b="0" u="none" strike="noStrike" cap="none">
                        <a:solidFill>
                          <a:schemeClr val="dk1"/>
                        </a:solidFill>
                        <a:latin typeface="Times New Roman"/>
                        <a:ea typeface="Times New Roman"/>
                        <a:cs typeface="Times New Roman"/>
                        <a:sym typeface="Times New Roman"/>
                      </a:endParaRPr>
                    </a:p>
                  </a:txBody>
                  <a:tcPr marL="68575" marR="68575" marT="0" marB="0"/>
                </a:tc>
                <a:tc>
                  <a:txBody>
                    <a:bodyPr/>
                    <a:lstStyle/>
                    <a:p>
                      <a:pPr marL="0" marR="0" lvl="0" indent="0" algn="just" rtl="0">
                        <a:lnSpc>
                          <a:spcPct val="100000"/>
                        </a:lnSpc>
                        <a:spcBef>
                          <a:spcPts val="0"/>
                        </a:spcBef>
                        <a:spcAft>
                          <a:spcPts val="0"/>
                        </a:spcAft>
                        <a:buNone/>
                      </a:pPr>
                      <a:r>
                        <a:rPr lang="en-IN" sz="1050" b="0" u="none" strike="noStrike" cap="none">
                          <a:solidFill>
                            <a:schemeClr val="dk1"/>
                          </a:solidFill>
                          <a:latin typeface="Times New Roman"/>
                          <a:ea typeface="Times New Roman"/>
                          <a:cs typeface="Times New Roman"/>
                          <a:sym typeface="Times New Roman"/>
                        </a:rPr>
                        <a:t>The approach achieves an accuracy of 89.09% on a test set of 1000 hand images. This is a significant improvement over previous approaches to sign language recognition. </a:t>
                      </a:r>
                      <a:endParaRPr sz="1050" b="0" u="none" strike="noStrike" cap="none">
                        <a:solidFill>
                          <a:schemeClr val="dk1"/>
                        </a:solidFill>
                        <a:latin typeface="Times New Roman"/>
                        <a:ea typeface="Times New Roman"/>
                        <a:cs typeface="Times New Roman"/>
                        <a:sym typeface="Times New Roman"/>
                      </a:endParaRPr>
                    </a:p>
                  </a:txBody>
                  <a:tcPr marL="68575" marR="68575" marT="0" marB="0"/>
                </a:tc>
                <a:extLst>
                  <a:ext uri="{0D108BD9-81ED-4DB2-BD59-A6C34878D82A}">
                    <a16:rowId xmlns:a16="http://schemas.microsoft.com/office/drawing/2014/main" val="10000"/>
                  </a:ext>
                </a:extLst>
              </a:tr>
              <a:tr h="1959525">
                <a:tc>
                  <a:txBody>
                    <a:bodyPr/>
                    <a:lstStyle/>
                    <a:p>
                      <a:pPr marL="0" marR="0" lvl="0" indent="0" algn="just" rtl="0">
                        <a:lnSpc>
                          <a:spcPct val="100000"/>
                        </a:lnSpc>
                        <a:spcBef>
                          <a:spcPts val="0"/>
                        </a:spcBef>
                        <a:spcAft>
                          <a:spcPts val="0"/>
                        </a:spcAft>
                        <a:buNone/>
                      </a:pPr>
                      <a:r>
                        <a:rPr lang="en-IN" sz="1050" b="0" u="none" strike="noStrike" cap="none">
                          <a:solidFill>
                            <a:schemeClr val="dk1"/>
                          </a:solidFill>
                          <a:latin typeface="Times New Roman"/>
                          <a:ea typeface="Times New Roman"/>
                          <a:cs typeface="Times New Roman"/>
                          <a:sym typeface="Times New Roman"/>
                        </a:rPr>
                        <a:t>8.</a:t>
                      </a:r>
                      <a:endParaRPr sz="1050" b="0" u="none" strike="noStrike" cap="none">
                        <a:solidFill>
                          <a:schemeClr val="dk1"/>
                        </a:solidFill>
                        <a:latin typeface="Times New Roman"/>
                        <a:ea typeface="Times New Roman"/>
                        <a:cs typeface="Times New Roman"/>
                        <a:sym typeface="Times New Roman"/>
                      </a:endParaRPr>
                    </a:p>
                  </a:txBody>
                  <a:tcPr marL="68575" marR="68575" marT="0" marB="0"/>
                </a:tc>
                <a:tc>
                  <a:txBody>
                    <a:bodyPr/>
                    <a:lstStyle/>
                    <a:p>
                      <a:pPr marL="0" marR="0" lvl="0" indent="0" algn="just" rtl="0">
                        <a:lnSpc>
                          <a:spcPct val="100000"/>
                        </a:lnSpc>
                        <a:spcBef>
                          <a:spcPts val="0"/>
                        </a:spcBef>
                        <a:spcAft>
                          <a:spcPts val="0"/>
                        </a:spcAft>
                        <a:buNone/>
                      </a:pPr>
                      <a:r>
                        <a:rPr lang="en-IN" sz="1050" b="0" u="none" strike="noStrike" cap="none">
                          <a:solidFill>
                            <a:schemeClr val="dk1"/>
                          </a:solidFill>
                          <a:latin typeface="Times New Roman"/>
                          <a:ea typeface="Times New Roman"/>
                          <a:cs typeface="Times New Roman"/>
                          <a:sym typeface="Times New Roman"/>
                        </a:rPr>
                        <a:t>“Sign Language Detection and Recognition using CNN” by B. V. Chowdary, Ajay Purshotam Thota, Alwa Sreeja, Kotla Nithin Reddy, and Karanam Sai Chandana</a:t>
                      </a:r>
                      <a:endParaRPr sz="1050" b="0" u="none" strike="noStrike" cap="none">
                        <a:solidFill>
                          <a:schemeClr val="dk1"/>
                        </a:solidFill>
                        <a:latin typeface="Times New Roman"/>
                        <a:ea typeface="Times New Roman"/>
                        <a:cs typeface="Times New Roman"/>
                        <a:sym typeface="Times New Roman"/>
                      </a:endParaRPr>
                    </a:p>
                  </a:txBody>
                  <a:tcPr marL="68575" marR="68575" marT="0" marB="0"/>
                </a:tc>
                <a:tc>
                  <a:txBody>
                    <a:bodyPr/>
                    <a:lstStyle/>
                    <a:p>
                      <a:pPr marL="0" marR="0" lvl="0" indent="0" algn="just" rtl="0">
                        <a:lnSpc>
                          <a:spcPct val="100000"/>
                        </a:lnSpc>
                        <a:spcBef>
                          <a:spcPts val="0"/>
                        </a:spcBef>
                        <a:spcAft>
                          <a:spcPts val="0"/>
                        </a:spcAft>
                        <a:buNone/>
                      </a:pPr>
                      <a:r>
                        <a:rPr lang="en-IN" sz="1050" b="0" u="none" strike="noStrike" cap="none">
                          <a:solidFill>
                            <a:schemeClr val="dk1"/>
                          </a:solidFill>
                          <a:latin typeface="Times New Roman"/>
                          <a:ea typeface="Times New Roman"/>
                          <a:cs typeface="Times New Roman"/>
                          <a:sym typeface="Times New Roman"/>
                        </a:rPr>
                        <a:t>International Conference on Sustainable Computing and Smart Systems (ICSCSS)</a:t>
                      </a:r>
                      <a:endParaRPr sz="1050" b="0" u="none" strike="noStrike" cap="none">
                        <a:solidFill>
                          <a:schemeClr val="dk1"/>
                        </a:solidFill>
                        <a:latin typeface="Times New Roman"/>
                        <a:ea typeface="Times New Roman"/>
                        <a:cs typeface="Times New Roman"/>
                        <a:sym typeface="Times New Roman"/>
                      </a:endParaRPr>
                    </a:p>
                  </a:txBody>
                  <a:tcPr marL="68575" marR="68575" marT="0" marB="0"/>
                </a:tc>
                <a:tc>
                  <a:txBody>
                    <a:bodyPr/>
                    <a:lstStyle/>
                    <a:p>
                      <a:pPr marL="0" marR="0" lvl="0" indent="0" algn="just" rtl="0">
                        <a:lnSpc>
                          <a:spcPct val="100000"/>
                        </a:lnSpc>
                        <a:spcBef>
                          <a:spcPts val="0"/>
                        </a:spcBef>
                        <a:spcAft>
                          <a:spcPts val="0"/>
                        </a:spcAft>
                        <a:buNone/>
                      </a:pPr>
                      <a:r>
                        <a:rPr lang="en-IN" sz="1050" b="0" u="none" strike="noStrike" cap="none">
                          <a:solidFill>
                            <a:schemeClr val="dk1"/>
                          </a:solidFill>
                          <a:latin typeface="Times New Roman"/>
                          <a:ea typeface="Times New Roman"/>
                          <a:cs typeface="Times New Roman"/>
                          <a:sym typeface="Times New Roman"/>
                        </a:rPr>
                        <a:t>2023</a:t>
                      </a:r>
                      <a:endParaRPr sz="1050" b="0" u="none" strike="noStrike" cap="none">
                        <a:solidFill>
                          <a:schemeClr val="dk1"/>
                        </a:solidFill>
                        <a:latin typeface="Times New Roman"/>
                        <a:ea typeface="Times New Roman"/>
                        <a:cs typeface="Times New Roman"/>
                        <a:sym typeface="Times New Roman"/>
                      </a:endParaRPr>
                    </a:p>
                  </a:txBody>
                  <a:tcPr marL="68575" marR="68575" marT="0" marB="0"/>
                </a:tc>
                <a:tc>
                  <a:txBody>
                    <a:bodyPr/>
                    <a:lstStyle/>
                    <a:p>
                      <a:pPr marL="0" marR="0" lvl="0" indent="0" algn="just" rtl="0">
                        <a:lnSpc>
                          <a:spcPct val="100000"/>
                        </a:lnSpc>
                        <a:spcBef>
                          <a:spcPts val="0"/>
                        </a:spcBef>
                        <a:spcAft>
                          <a:spcPts val="0"/>
                        </a:spcAft>
                        <a:buNone/>
                      </a:pPr>
                      <a:r>
                        <a:rPr lang="en-IN" sz="1050" b="0" u="none" strike="noStrike" cap="none">
                          <a:solidFill>
                            <a:schemeClr val="dk1"/>
                          </a:solidFill>
                          <a:latin typeface="Times New Roman"/>
                          <a:ea typeface="Times New Roman"/>
                          <a:cs typeface="Times New Roman"/>
                          <a:sym typeface="Times New Roman"/>
                        </a:rPr>
                        <a:t>The authors propose a convolutional neural network (CNN) approach for detecting and recognizing sign language. The approach first uses a CNN to detect the hands in the image, and then another CNN to recognize the sign language signs. The CNN used in the approach has 10 convolutional layers and 3 fully connected layers.</a:t>
                      </a:r>
                      <a:endParaRPr sz="1050" b="0" u="none" strike="noStrike" cap="none">
                        <a:solidFill>
                          <a:schemeClr val="dk1"/>
                        </a:solidFill>
                        <a:latin typeface="Times New Roman"/>
                        <a:ea typeface="Times New Roman"/>
                        <a:cs typeface="Times New Roman"/>
                        <a:sym typeface="Times New Roman"/>
                      </a:endParaRPr>
                    </a:p>
                  </a:txBody>
                  <a:tcPr marL="68575" marR="68575" marT="0" marB="0"/>
                </a:tc>
                <a:tc>
                  <a:txBody>
                    <a:bodyPr/>
                    <a:lstStyle/>
                    <a:p>
                      <a:pPr marL="0" marR="0" lvl="0" indent="0" algn="just" rtl="0">
                        <a:lnSpc>
                          <a:spcPct val="100000"/>
                        </a:lnSpc>
                        <a:spcBef>
                          <a:spcPts val="0"/>
                        </a:spcBef>
                        <a:spcAft>
                          <a:spcPts val="0"/>
                        </a:spcAft>
                        <a:buNone/>
                      </a:pPr>
                      <a:r>
                        <a:rPr lang="en-IN" sz="1050" b="0" u="none" strike="noStrike" cap="none">
                          <a:solidFill>
                            <a:schemeClr val="dk1"/>
                          </a:solidFill>
                          <a:latin typeface="Times New Roman"/>
                          <a:ea typeface="Times New Roman"/>
                          <a:cs typeface="Times New Roman"/>
                          <a:sym typeface="Times New Roman"/>
                        </a:rPr>
                        <a:t>The approach achieves an accuracy of 90.2% on a test set of the images using the proposed CNN.</a:t>
                      </a:r>
                      <a:endParaRPr sz="1050" b="0" u="none" strike="noStrike" cap="none">
                        <a:solidFill>
                          <a:schemeClr val="dk1"/>
                        </a:solidFill>
                        <a:latin typeface="Times New Roman"/>
                        <a:ea typeface="Times New Roman"/>
                        <a:cs typeface="Times New Roman"/>
                        <a:sym typeface="Times New Roman"/>
                      </a:endParaRPr>
                    </a:p>
                  </a:txBody>
                  <a:tcPr marL="68575" marR="68575" marT="0" marB="0"/>
                </a:tc>
                <a:extLst>
                  <a:ext uri="{0D108BD9-81ED-4DB2-BD59-A6C34878D82A}">
                    <a16:rowId xmlns:a16="http://schemas.microsoft.com/office/drawing/2014/main" val="10001"/>
                  </a:ext>
                </a:extLst>
              </a:tr>
            </a:tbl>
          </a:graphicData>
        </a:graphic>
      </p:graphicFrame>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29</TotalTime>
  <Words>3252</Words>
  <Application>Microsoft Office PowerPoint</Application>
  <PresentationFormat>On-screen Show (16:9)</PresentationFormat>
  <Paragraphs>204</Paragraphs>
  <Slides>25</Slides>
  <Notes>25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25</vt:i4>
      </vt:variant>
    </vt:vector>
  </HeadingPairs>
  <TitlesOfParts>
    <vt:vector size="29" baseType="lpstr">
      <vt:lpstr>Arial</vt:lpstr>
      <vt:lpstr>Calibri</vt:lpstr>
      <vt:lpstr>Times New Roman</vt:lpstr>
      <vt:lpstr>Office Theme</vt:lpstr>
      <vt:lpstr>Department of Artificial Intelligence  Practical Examination  Winter 2023 (Session: 2023-2024) Group Number:- 11</vt:lpstr>
      <vt:lpstr>Sign Language Interpreter</vt:lpstr>
      <vt:lpstr>Introduction</vt:lpstr>
      <vt:lpstr>Project Description</vt:lpstr>
      <vt:lpstr>Abstract</vt:lpstr>
      <vt:lpstr>Literature Survey (Survey of existing products)</vt:lpstr>
      <vt:lpstr>Literature Survey (Survey of existing products)</vt:lpstr>
      <vt:lpstr>Literature Survey (Survey of existing products)</vt:lpstr>
      <vt:lpstr>Literature Survey (Survey of existing products)</vt:lpstr>
      <vt:lpstr>Literature Survey (Survey of existing products)</vt:lpstr>
      <vt:lpstr>Proposed Methodology/System Architecture</vt:lpstr>
      <vt:lpstr>Proposed Methodology/System Architecture</vt:lpstr>
      <vt:lpstr>Proposed Methodology/System Architecture</vt:lpstr>
      <vt:lpstr>Proposed Methodology/System Architecture</vt:lpstr>
      <vt:lpstr>Proposed Methodology/System Architecture</vt:lpstr>
      <vt:lpstr>Hardware /Software Specification</vt:lpstr>
      <vt:lpstr>Implementation</vt:lpstr>
      <vt:lpstr>Implementation</vt:lpstr>
      <vt:lpstr>Implementation</vt:lpstr>
      <vt:lpstr>Result</vt:lpstr>
      <vt:lpstr>Conclusion</vt:lpstr>
      <vt:lpstr>Future Scope</vt:lpstr>
      <vt:lpstr>Reference</vt:lpstr>
      <vt:lpstr>Reference</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Department of Artificial Intelligence  Progress Seminar - 1  Winter 2023 (Session: 2023-2024) Group Number:- 11</dc:title>
  <dc:creator>Yash Mankar</dc:creator>
  <cp:lastModifiedBy>Yash Mankar</cp:lastModifiedBy>
  <cp:revision>7</cp:revision>
  <dcterms:created xsi:type="dcterms:W3CDTF">2023-08-09T15:40:43Z</dcterms:created>
  <dcterms:modified xsi:type="dcterms:W3CDTF">2023-12-14T18:35:36Z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2023-07-19T00:00:00Z</vt:filetime>
  </property>
  <property fmtid="{D5CDD505-2E9C-101B-9397-08002B2CF9AE}" pid="3" name="Creator">
    <vt:lpwstr>Google</vt:lpwstr>
  </property>
  <property fmtid="{D5CDD505-2E9C-101B-9397-08002B2CF9AE}" pid="4" name="LastSaved">
    <vt:filetime>2023-08-09T00:00:00Z</vt:filetime>
  </property>
</Properties>
</file>